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Lst>
  <p:notesMasterIdLst>
    <p:notesMasterId r:id="rId27"/>
  </p:notesMasterIdLst>
  <p:handoutMasterIdLst>
    <p:handoutMasterId r:id="rId28"/>
  </p:handoutMasterIdLst>
  <p:sldIdLst>
    <p:sldId id="270" r:id="rId2"/>
    <p:sldId id="271" r:id="rId3"/>
    <p:sldId id="272" r:id="rId4"/>
    <p:sldId id="274" r:id="rId5"/>
    <p:sldId id="273" r:id="rId6"/>
    <p:sldId id="275" r:id="rId7"/>
    <p:sldId id="276" r:id="rId8"/>
    <p:sldId id="277" r:id="rId9"/>
    <p:sldId id="278" r:id="rId10"/>
    <p:sldId id="279" r:id="rId11"/>
    <p:sldId id="280" r:id="rId12"/>
    <p:sldId id="257" r:id="rId13"/>
    <p:sldId id="259" r:id="rId14"/>
    <p:sldId id="260" r:id="rId15"/>
    <p:sldId id="261" r:id="rId16"/>
    <p:sldId id="262" r:id="rId17"/>
    <p:sldId id="263" r:id="rId18"/>
    <p:sldId id="264" r:id="rId19"/>
    <p:sldId id="267" r:id="rId20"/>
    <p:sldId id="265" r:id="rId21"/>
    <p:sldId id="266" r:id="rId22"/>
    <p:sldId id="268" r:id="rId23"/>
    <p:sldId id="258" r:id="rId24"/>
    <p:sldId id="269" r:id="rId25"/>
    <p:sldId id="281" r:id="rId26"/>
  </p:sldIdLst>
  <p:sldSz cx="12192000" cy="6858000"/>
  <p:notesSz cx="6761163" cy="9942513"/>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98" autoAdjust="0"/>
    <p:restoredTop sz="94660"/>
  </p:normalViewPr>
  <p:slideViewPr>
    <p:cSldViewPr snapToGrid="0">
      <p:cViewPr varScale="1">
        <p:scale>
          <a:sx n="86" d="100"/>
          <a:sy n="86" d="100"/>
        </p:scale>
        <p:origin x="451" y="67"/>
      </p:cViewPr>
      <p:guideLst/>
    </p:cSldViewPr>
  </p:slideViewPr>
  <p:notesTextViewPr>
    <p:cViewPr>
      <p:scale>
        <a:sx n="1" d="1"/>
        <a:sy n="1" d="1"/>
      </p:scale>
      <p:origin x="0" y="0"/>
    </p:cViewPr>
  </p:notesTextViewPr>
  <p:notesViewPr>
    <p:cSldViewPr snapToGrid="0">
      <p:cViewPr varScale="1">
        <p:scale>
          <a:sx n="124" d="100"/>
          <a:sy n="124" d="100"/>
        </p:scale>
        <p:origin x="495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pPr rtl="0"/>
            <a:endParaRPr lang="en-US"/>
          </a:p>
        </p:txBody>
      </p:sp>
      <p:sp>
        <p:nvSpPr>
          <p:cNvPr id="3" name="Дата 2"/>
          <p:cNvSpPr>
            <a:spLocks noGrp="1"/>
          </p:cNvSpPr>
          <p:nvPr>
            <p:ph type="dt" sz="quarter" idx="1"/>
          </p:nvPr>
        </p:nvSpPr>
        <p:spPr>
          <a:xfrm>
            <a:off x="3829761" y="0"/>
            <a:ext cx="2929837" cy="498852"/>
          </a:xfrm>
          <a:prstGeom prst="rect">
            <a:avLst/>
          </a:prstGeom>
        </p:spPr>
        <p:txBody>
          <a:bodyPr vert="horz" lIns="91440" tIns="45720" rIns="91440" bIns="45720" rtlCol="0"/>
          <a:lstStyle>
            <a:lvl1pPr algn="r">
              <a:defRPr sz="1200"/>
            </a:lvl1pPr>
          </a:lstStyle>
          <a:p>
            <a:pPr rtl="0"/>
            <a:fld id="{1E51D080-0FA4-452C-BE9C-57B885F95115}" type="datetime1">
              <a:rPr lang="ru-RU" smtClean="0"/>
              <a:t>вт 05.11.24</a:t>
            </a:fld>
            <a:endParaRPr lang="en-US" dirty="0"/>
          </a:p>
        </p:txBody>
      </p:sp>
      <p:sp>
        <p:nvSpPr>
          <p:cNvPr id="4" name="Нижний колонтитул 3"/>
          <p:cNvSpPr>
            <a:spLocks noGrp="1"/>
          </p:cNvSpPr>
          <p:nvPr>
            <p:ph type="ftr" sz="quarter" idx="2"/>
          </p:nvPr>
        </p:nvSpPr>
        <p:spPr>
          <a:xfrm>
            <a:off x="0" y="9443662"/>
            <a:ext cx="2929837" cy="498851"/>
          </a:xfrm>
          <a:prstGeom prst="rect">
            <a:avLst/>
          </a:prstGeom>
        </p:spPr>
        <p:txBody>
          <a:bodyPr vert="horz" lIns="91440" tIns="45720" rIns="91440" bIns="45720" rtlCol="0" anchor="b"/>
          <a:lstStyle>
            <a:lvl1pPr algn="l">
              <a:defRPr sz="1200"/>
            </a:lvl1pPr>
          </a:lstStyle>
          <a:p>
            <a:pPr rtl="0"/>
            <a:endParaRPr lang="en-US"/>
          </a:p>
        </p:txBody>
      </p:sp>
      <p:sp>
        <p:nvSpPr>
          <p:cNvPr id="5" name="Номер слайда 4"/>
          <p:cNvSpPr>
            <a:spLocks noGrp="1"/>
          </p:cNvSpPr>
          <p:nvPr>
            <p:ph type="sldNum" sz="quarter" idx="3"/>
          </p:nvPr>
        </p:nvSpPr>
        <p:spPr>
          <a:xfrm>
            <a:off x="3829761" y="9443662"/>
            <a:ext cx="2929837" cy="498851"/>
          </a:xfrm>
          <a:prstGeom prst="rect">
            <a:avLst/>
          </a:prstGeom>
        </p:spPr>
        <p:txBody>
          <a:bodyPr vert="horz" lIns="91440" tIns="45720" rIns="91440" bIns="45720" rtlCol="0" anchor="b"/>
          <a:lstStyle>
            <a:lvl1pPr algn="r">
              <a:defRPr sz="1200"/>
            </a:lvl1pPr>
          </a:lstStyle>
          <a:p>
            <a:pPr rtl="0"/>
            <a:fld id="{ED92CB86-0DB9-4A70-B1CF-B23508471F6B}" type="slidenum">
              <a:rPr lang="en-US" smtClean="0"/>
              <a:t>‹#›</a:t>
            </a:fld>
            <a:endParaRPr lang="en-US"/>
          </a:p>
        </p:txBody>
      </p:sp>
    </p:spTree>
    <p:extLst>
      <p:ext uri="{BB962C8B-B14F-4D97-AF65-F5344CB8AC3E}">
        <p14:creationId xmlns:p14="http://schemas.microsoft.com/office/powerpoint/2010/main" val="66355764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pPr rtl="0"/>
            <a:endParaRPr lang="en-US"/>
          </a:p>
        </p:txBody>
      </p:sp>
      <p:sp>
        <p:nvSpPr>
          <p:cNvPr id="3" name="Дата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vl1pPr>
          </a:lstStyle>
          <a:p>
            <a:pPr rtl="0"/>
            <a:fld id="{A68A2903-BD5A-4833-B0CA-AB5B8165171B}" type="datetime1">
              <a:rPr lang="ru-RU" smtClean="0"/>
              <a:t>вт 05.11.24</a:t>
            </a:fld>
            <a:endParaRPr lang="en-US"/>
          </a:p>
        </p:txBody>
      </p:sp>
      <p:sp>
        <p:nvSpPr>
          <p:cNvPr id="4" name="Образ слайда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Заметки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rtl="0"/>
            <a:r>
              <a:rPr lang="ru"/>
              <a:t>Щелкните, чтобы изменить стили текста образца слайда</a:t>
            </a:r>
            <a:endParaRPr lang="en-US"/>
          </a:p>
          <a:p>
            <a:pPr lvl="1" rtl="0"/>
            <a:r>
              <a:rPr lang="ru"/>
              <a:t>Второй уровень</a:t>
            </a:r>
          </a:p>
          <a:p>
            <a:pPr lvl="2" rtl="0"/>
            <a:r>
              <a:rPr lang="ru"/>
              <a:t>Третий уровень</a:t>
            </a:r>
          </a:p>
          <a:p>
            <a:pPr lvl="3" rtl="0"/>
            <a:r>
              <a:rPr lang="ru"/>
              <a:t>Четвертый уровень</a:t>
            </a:r>
          </a:p>
          <a:p>
            <a:pPr lvl="4" rtl="0"/>
            <a:r>
              <a:rPr lang="ru"/>
              <a:t>Пятый уровень</a:t>
            </a:r>
            <a:endParaRPr lang="en-US"/>
          </a:p>
        </p:txBody>
      </p:sp>
      <p:sp>
        <p:nvSpPr>
          <p:cNvPr id="6" name="Нижний колонтитул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pPr rtl="0"/>
            <a:endParaRPr lang="en-US"/>
          </a:p>
        </p:txBody>
      </p:sp>
      <p:sp>
        <p:nvSpPr>
          <p:cNvPr id="7" name="Номер слайда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pPr rtl="0"/>
            <a:fld id="{9C2B151B-D7D1-48E5-8230-5AADBC794F88}" type="slidenum">
              <a:rPr lang="en-US" smtClean="0"/>
              <a:t>‹#›</a:t>
            </a:fld>
            <a:endParaRPr lang="en-US"/>
          </a:p>
        </p:txBody>
      </p:sp>
    </p:spTree>
    <p:extLst>
      <p:ext uri="{BB962C8B-B14F-4D97-AF65-F5344CB8AC3E}">
        <p14:creationId xmlns:p14="http://schemas.microsoft.com/office/powerpoint/2010/main" val="31385927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p:cNvSpPr>
            <a:spLocks noGrp="1"/>
          </p:cNvSpPr>
          <p:nvPr>
            <p:ph type="ctrTitle"/>
          </p:nvPr>
        </p:nvSpPr>
        <p:spPr>
          <a:xfrm>
            <a:off x="1097280" y="758952"/>
            <a:ext cx="10058400" cy="3566160"/>
          </a:xfrm>
        </p:spPr>
        <p:txBody>
          <a:bodyPr rtlCol="0" anchor="b">
            <a:normAutofit/>
          </a:bodyPr>
          <a:lstStyle>
            <a:lvl1pPr algn="l">
              <a:lnSpc>
                <a:spcPct val="90000"/>
              </a:lnSpc>
              <a:defRPr sz="8000" spc="-50" baseline="0">
                <a:solidFill>
                  <a:schemeClr val="tx1">
                    <a:lumMod val="85000"/>
                    <a:lumOff val="15000"/>
                  </a:schemeClr>
                </a:solidFill>
              </a:defRPr>
            </a:lvl1pPr>
          </a:lstStyle>
          <a:p>
            <a:pPr rtl="0"/>
            <a:r>
              <a:rPr lang="ru-RU"/>
              <a:t>Образец заголовка</a:t>
            </a:r>
            <a:endParaRPr lang="en-US" dirty="0"/>
          </a:p>
        </p:txBody>
      </p:sp>
      <p:sp>
        <p:nvSpPr>
          <p:cNvPr id="3" name="Подзаголовок 2"/>
          <p:cNvSpPr>
            <a:spLocks noGrp="1"/>
          </p:cNvSpPr>
          <p:nvPr>
            <p:ph type="subTitle" idx="1"/>
          </p:nvPr>
        </p:nvSpPr>
        <p:spPr>
          <a:xfrm>
            <a:off x="1100051" y="4645152"/>
            <a:ext cx="10058400" cy="1143000"/>
          </a:xfrm>
        </p:spPr>
        <p:txBody>
          <a:bodyPr lIns="91440" rIns="91440" rtlCol="0">
            <a:normAutofit/>
          </a:bodyPr>
          <a:lstStyle>
            <a:lvl1pPr marL="0" indent="0" algn="l">
              <a:buNone/>
              <a:defRPr sz="2400" cap="all" spc="200" baseline="0">
                <a:solidFill>
                  <a:schemeClr val="tx1"/>
                </a:solidFill>
                <a:latin typeface="+mn-lt"/>
                <a:cs typeface="FreesiaUPC" panose="020B0502040204020203" pitchFamily="34" charset="-34"/>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ru-RU"/>
              <a:t>Образец подзаголовка</a:t>
            </a:r>
            <a:endParaRPr lang="en-US" dirty="0"/>
          </a:p>
        </p:txBody>
      </p:sp>
      <p:cxnSp>
        <p:nvCxnSpPr>
          <p:cNvPr id="9" name="Прямая соединительная линия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Дата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8D4DAEB3-2211-4CA3-9D23-0143FCF3926F}" type="datetime1">
              <a:rPr lang="ru-RU" smtClean="0"/>
              <a:t>вт 05.11.24</a:t>
            </a:fld>
            <a:endParaRPr lang="en-US" dirty="0"/>
          </a:p>
        </p:txBody>
      </p:sp>
      <p:sp>
        <p:nvSpPr>
          <p:cNvPr id="5" name="Нижний колонтитул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endParaRPr lang="en-US" dirty="0"/>
          </a:p>
        </p:txBody>
      </p:sp>
      <p:sp>
        <p:nvSpPr>
          <p:cNvPr id="6" name="Номер слайда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25833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a:t>Образец заголовка</a:t>
            </a:r>
            <a:endParaRPr lang="en-US" dirty="0"/>
          </a:p>
        </p:txBody>
      </p:sp>
      <p:sp>
        <p:nvSpPr>
          <p:cNvPr id="3" name="Вертикальный текст 2"/>
          <p:cNvSpPr>
            <a:spLocks noGrp="1"/>
          </p:cNvSpPr>
          <p:nvPr>
            <p:ph type="body" orient="vert" idx="1"/>
          </p:nvPr>
        </p:nvSpPr>
        <p:spPr/>
        <p:txBody>
          <a:bodyPr vert="eaVert" lIns="45720" tIns="0" rIns="45720" bIns="0" rtlCol="0"/>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en-US" dirty="0"/>
          </a:p>
        </p:txBody>
      </p:sp>
      <p:sp>
        <p:nvSpPr>
          <p:cNvPr id="7" name="Дата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A82E9B35-0826-45CC-9C2C-707B22DFAA83}" type="datetime1">
              <a:rPr lang="ru-RU" smtClean="0"/>
              <a:t>вт 05.11.24</a:t>
            </a:fld>
            <a:endParaRPr lang="en-US" dirty="0"/>
          </a:p>
        </p:txBody>
      </p:sp>
      <p:sp>
        <p:nvSpPr>
          <p:cNvPr id="8" name="Нижний колонтитул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endParaRPr lang="en-US" dirty="0"/>
          </a:p>
        </p:txBody>
      </p:sp>
      <p:sp>
        <p:nvSpPr>
          <p:cNvPr id="9" name="Номер слайда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Вертикальный заголовок 1"/>
          <p:cNvSpPr>
            <a:spLocks noGrp="1"/>
          </p:cNvSpPr>
          <p:nvPr>
            <p:ph type="title" orient="vert"/>
          </p:nvPr>
        </p:nvSpPr>
        <p:spPr>
          <a:xfrm>
            <a:off x="8724900" y="412302"/>
            <a:ext cx="2628900" cy="5759898"/>
          </a:xfrm>
        </p:spPr>
        <p:txBody>
          <a:bodyPr vert="eaVert" rtlCol="0"/>
          <a:lstStyle/>
          <a:p>
            <a:pPr rtl="0"/>
            <a:r>
              <a:rPr lang="ru-RU"/>
              <a:t>Образец заголовка</a:t>
            </a:r>
            <a:endParaRPr lang="en-US" dirty="0"/>
          </a:p>
        </p:txBody>
      </p:sp>
      <p:sp>
        <p:nvSpPr>
          <p:cNvPr id="3" name="Вертикальный текст 2"/>
          <p:cNvSpPr>
            <a:spLocks noGrp="1"/>
          </p:cNvSpPr>
          <p:nvPr>
            <p:ph type="body" orient="vert" idx="1"/>
          </p:nvPr>
        </p:nvSpPr>
        <p:spPr>
          <a:xfrm>
            <a:off x="838200" y="412302"/>
            <a:ext cx="7734300" cy="5759898"/>
          </a:xfrm>
        </p:spPr>
        <p:txBody>
          <a:bodyPr vert="eaVert" lIns="45720" tIns="0" rIns="45720" bIns="0" rtlCol="0"/>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en-US" dirty="0"/>
          </a:p>
        </p:txBody>
      </p:sp>
      <p:sp>
        <p:nvSpPr>
          <p:cNvPr id="7" name="Дата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74C0063D-EDF2-4190-A726-B9B651F864E7}" type="datetime1">
              <a:rPr lang="ru-RU" smtClean="0"/>
              <a:t>вт 05.11.24</a:t>
            </a:fld>
            <a:endParaRPr lang="en-US" dirty="0"/>
          </a:p>
        </p:txBody>
      </p:sp>
      <p:sp>
        <p:nvSpPr>
          <p:cNvPr id="8" name="Нижний колонтитул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endParaRPr lang="en-US" dirty="0"/>
          </a:p>
        </p:txBody>
      </p:sp>
      <p:sp>
        <p:nvSpPr>
          <p:cNvPr id="10" name="Номер слайда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76182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a:t>Образец заголовка</a:t>
            </a:r>
            <a:endParaRPr lang="en-US" dirty="0"/>
          </a:p>
        </p:txBody>
      </p:sp>
      <p:sp>
        <p:nvSpPr>
          <p:cNvPr id="3" name="Объект 2"/>
          <p:cNvSpPr>
            <a:spLocks noGrp="1"/>
          </p:cNvSpPr>
          <p:nvPr>
            <p:ph idx="1"/>
          </p:nvPr>
        </p:nvSpPr>
        <p:spPr/>
        <p:txBody>
          <a:bodyPr rtlCol="0"/>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en-US" dirty="0"/>
          </a:p>
        </p:txBody>
      </p:sp>
      <p:sp>
        <p:nvSpPr>
          <p:cNvPr id="7" name="Дата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E289488-0C23-4DC8-A9FA-240659547385}" type="datetime1">
              <a:rPr lang="ru-RU" smtClean="0"/>
              <a:t>вт 05.11.24</a:t>
            </a:fld>
            <a:endParaRPr lang="en-US" dirty="0"/>
          </a:p>
        </p:txBody>
      </p:sp>
      <p:sp>
        <p:nvSpPr>
          <p:cNvPr id="8" name="Нижний колонтитул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endParaRPr lang="en-US" dirty="0"/>
          </a:p>
        </p:txBody>
      </p:sp>
      <p:sp>
        <p:nvSpPr>
          <p:cNvPr id="9" name="Номер слайда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89267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p:cNvSpPr>
            <a:spLocks noGrp="1"/>
          </p:cNvSpPr>
          <p:nvPr>
            <p:ph type="title"/>
          </p:nvPr>
        </p:nvSpPr>
        <p:spPr>
          <a:xfrm>
            <a:off x="1097280" y="758952"/>
            <a:ext cx="10058400" cy="3566160"/>
          </a:xfrm>
        </p:spPr>
        <p:txBody>
          <a:bodyPr rtlCol="0" anchor="b" anchorCtr="0">
            <a:normAutofit/>
          </a:bodyPr>
          <a:lstStyle>
            <a:lvl1pPr>
              <a:lnSpc>
                <a:spcPct val="90000"/>
              </a:lnSpc>
              <a:defRPr sz="8000" b="0">
                <a:solidFill>
                  <a:schemeClr val="tx1">
                    <a:lumMod val="85000"/>
                    <a:lumOff val="15000"/>
                  </a:schemeClr>
                </a:solidFill>
              </a:defRPr>
            </a:lvl1pPr>
          </a:lstStyle>
          <a:p>
            <a:pPr rtl="0"/>
            <a:r>
              <a:rPr lang="ru-RU"/>
              <a:t>Образец заголовка</a:t>
            </a:r>
            <a:endParaRPr lang="en-US" dirty="0"/>
          </a:p>
        </p:txBody>
      </p:sp>
      <p:sp>
        <p:nvSpPr>
          <p:cNvPr id="3" name="Текст 2"/>
          <p:cNvSpPr>
            <a:spLocks noGrp="1"/>
          </p:cNvSpPr>
          <p:nvPr>
            <p:ph type="body" idx="1"/>
          </p:nvPr>
        </p:nvSpPr>
        <p:spPr>
          <a:xfrm>
            <a:off x="1097280" y="4663440"/>
            <a:ext cx="10058400" cy="1143000"/>
          </a:xfrm>
        </p:spPr>
        <p:txBody>
          <a:bodyPr lIns="91440" rIns="91440" rtlCol="0" anchor="t" anchorCtr="0">
            <a:normAutofit/>
          </a:bodyPr>
          <a:lstStyle>
            <a:lvl1pPr marL="0" indent="0">
              <a:buNone/>
              <a:defRPr sz="2400" cap="all" spc="200" baseline="0">
                <a:solidFill>
                  <a:schemeClr val="tx1"/>
                </a:solidFill>
                <a:latin typeface="Calibri" panose="020F0502020204030204" pitchFamily="34" charset="0"/>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u-RU"/>
              <a:t>Образец текста</a:t>
            </a:r>
          </a:p>
        </p:txBody>
      </p:sp>
      <p:cxnSp>
        <p:nvCxnSpPr>
          <p:cNvPr id="9" name="Прямая соединительная линия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Дата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p>
            <a:pPr rtl="0"/>
            <a:fld id="{33EFA117-2261-4A1D-8BE7-0B7E6A1366C0}" type="datetime1">
              <a:rPr lang="ru-RU" smtClean="0"/>
              <a:t>вт 05.11.24</a:t>
            </a:fld>
            <a:endParaRPr lang="en-US" dirty="0"/>
          </a:p>
        </p:txBody>
      </p:sp>
      <p:sp>
        <p:nvSpPr>
          <p:cNvPr id="8" name="Нижний колонтитул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p>
            <a:pPr rtl="0"/>
            <a:endParaRPr lang="en-US" dirty="0"/>
          </a:p>
        </p:txBody>
      </p:sp>
      <p:sp>
        <p:nvSpPr>
          <p:cNvPr id="11" name="Номер слайда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3041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Заголовок 7"/>
          <p:cNvSpPr>
            <a:spLocks noGrp="1"/>
          </p:cNvSpPr>
          <p:nvPr>
            <p:ph type="title"/>
          </p:nvPr>
        </p:nvSpPr>
        <p:spPr>
          <a:xfrm>
            <a:off x="1097280" y="286603"/>
            <a:ext cx="10058400" cy="1450757"/>
          </a:xfrm>
        </p:spPr>
        <p:txBody>
          <a:bodyPr rtlCol="0"/>
          <a:lstStyle/>
          <a:p>
            <a:pPr rtl="0"/>
            <a:r>
              <a:rPr lang="ru-RU"/>
              <a:t>Образец заголовка</a:t>
            </a:r>
            <a:endParaRPr lang="en-US" dirty="0"/>
          </a:p>
        </p:txBody>
      </p:sp>
      <p:sp>
        <p:nvSpPr>
          <p:cNvPr id="3" name="Объект 2"/>
          <p:cNvSpPr>
            <a:spLocks noGrp="1"/>
          </p:cNvSpPr>
          <p:nvPr>
            <p:ph sz="half" idx="1"/>
          </p:nvPr>
        </p:nvSpPr>
        <p:spPr>
          <a:xfrm>
            <a:off x="1097280" y="2120900"/>
            <a:ext cx="4639736" cy="3748193"/>
          </a:xfrm>
        </p:spPr>
        <p:txBody>
          <a:bodyPr rtlCol="0"/>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en-US" dirty="0"/>
          </a:p>
        </p:txBody>
      </p:sp>
      <p:sp>
        <p:nvSpPr>
          <p:cNvPr id="4" name="Объект 3"/>
          <p:cNvSpPr>
            <a:spLocks noGrp="1"/>
          </p:cNvSpPr>
          <p:nvPr>
            <p:ph sz="half" idx="2"/>
          </p:nvPr>
        </p:nvSpPr>
        <p:spPr>
          <a:xfrm>
            <a:off x="6515944" y="2120900"/>
            <a:ext cx="4639736" cy="3748194"/>
          </a:xfrm>
        </p:spPr>
        <p:txBody>
          <a:bodyPr rtlCol="0"/>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en-US" dirty="0"/>
          </a:p>
        </p:txBody>
      </p:sp>
      <p:sp>
        <p:nvSpPr>
          <p:cNvPr id="2" name="Дата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659279E9-B6DA-4AB3-A7CE-B748E56BEA69}" type="datetime1">
              <a:rPr lang="ru-RU" smtClean="0"/>
              <a:t>вт 05.11.24</a:t>
            </a:fld>
            <a:endParaRPr lang="en-US" dirty="0"/>
          </a:p>
        </p:txBody>
      </p:sp>
      <p:sp>
        <p:nvSpPr>
          <p:cNvPr id="9" name="Нижний колонтитул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endParaRPr lang="en-US" dirty="0"/>
          </a:p>
        </p:txBody>
      </p:sp>
      <p:sp>
        <p:nvSpPr>
          <p:cNvPr id="10" name="Номер слайда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Заголовок 9"/>
          <p:cNvSpPr>
            <a:spLocks noGrp="1"/>
          </p:cNvSpPr>
          <p:nvPr>
            <p:ph type="title"/>
          </p:nvPr>
        </p:nvSpPr>
        <p:spPr>
          <a:xfrm>
            <a:off x="1097280" y="286603"/>
            <a:ext cx="10058400" cy="1450757"/>
          </a:xfrm>
        </p:spPr>
        <p:txBody>
          <a:bodyPr rtlCol="0"/>
          <a:lstStyle/>
          <a:p>
            <a:pPr rtl="0"/>
            <a:r>
              <a:rPr lang="ru-RU"/>
              <a:t>Образец заголовка</a:t>
            </a:r>
            <a:endParaRPr lang="en-US" dirty="0"/>
          </a:p>
        </p:txBody>
      </p:sp>
      <p:sp>
        <p:nvSpPr>
          <p:cNvPr id="3" name="Текст 2"/>
          <p:cNvSpPr>
            <a:spLocks noGrp="1"/>
          </p:cNvSpPr>
          <p:nvPr>
            <p:ph type="body" idx="1"/>
          </p:nvPr>
        </p:nvSpPr>
        <p:spPr>
          <a:xfrm>
            <a:off x="1097280" y="2057400"/>
            <a:ext cx="4639736" cy="736282"/>
          </a:xfrm>
        </p:spPr>
        <p:txBody>
          <a:bodyPr lIns="91440" rIns="91440" rtlCol="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a:t>Образец текста</a:t>
            </a:r>
          </a:p>
        </p:txBody>
      </p:sp>
      <p:sp>
        <p:nvSpPr>
          <p:cNvPr id="4" name="Объект 3"/>
          <p:cNvSpPr>
            <a:spLocks noGrp="1"/>
          </p:cNvSpPr>
          <p:nvPr>
            <p:ph sz="half" idx="2"/>
          </p:nvPr>
        </p:nvSpPr>
        <p:spPr>
          <a:xfrm>
            <a:off x="1097280" y="2958274"/>
            <a:ext cx="4639736" cy="2910821"/>
          </a:xfrm>
        </p:spPr>
        <p:txBody>
          <a:bodyPr rtlCol="0"/>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en-US" dirty="0"/>
          </a:p>
        </p:txBody>
      </p:sp>
      <p:sp>
        <p:nvSpPr>
          <p:cNvPr id="5" name="Текст 4"/>
          <p:cNvSpPr>
            <a:spLocks noGrp="1"/>
          </p:cNvSpPr>
          <p:nvPr>
            <p:ph type="body" sz="quarter" idx="3"/>
          </p:nvPr>
        </p:nvSpPr>
        <p:spPr>
          <a:xfrm>
            <a:off x="6515944" y="2057400"/>
            <a:ext cx="4639736" cy="736282"/>
          </a:xfrm>
        </p:spPr>
        <p:txBody>
          <a:bodyPr lIns="91440" rIns="91440" rtlCol="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a:t>Образец текста</a:t>
            </a:r>
          </a:p>
        </p:txBody>
      </p:sp>
      <p:sp>
        <p:nvSpPr>
          <p:cNvPr id="6" name="Объект 5"/>
          <p:cNvSpPr>
            <a:spLocks noGrp="1"/>
          </p:cNvSpPr>
          <p:nvPr>
            <p:ph sz="quarter" idx="4"/>
          </p:nvPr>
        </p:nvSpPr>
        <p:spPr>
          <a:xfrm>
            <a:off x="6515944" y="2958273"/>
            <a:ext cx="4639736" cy="2910821"/>
          </a:xfrm>
        </p:spPr>
        <p:txBody>
          <a:bodyPr rtlCol="0"/>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en-US" dirty="0"/>
          </a:p>
        </p:txBody>
      </p:sp>
      <p:sp>
        <p:nvSpPr>
          <p:cNvPr id="2" name="Дата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17CF7452-61A3-4CDC-ACAB-74E5B4A7EF57}" type="datetime1">
              <a:rPr lang="ru-RU" smtClean="0"/>
              <a:t>вт 05.11.24</a:t>
            </a:fld>
            <a:endParaRPr lang="en-US" dirty="0"/>
          </a:p>
        </p:txBody>
      </p:sp>
      <p:sp>
        <p:nvSpPr>
          <p:cNvPr id="11" name="Нижний колонтитул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endParaRPr lang="en-US" dirty="0"/>
          </a:p>
        </p:txBody>
      </p:sp>
      <p:sp>
        <p:nvSpPr>
          <p:cNvPr id="12" name="Номер слайда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a:t>Образец заголовка</a:t>
            </a:r>
            <a:endParaRPr lang="en-US" dirty="0"/>
          </a:p>
        </p:txBody>
      </p:sp>
      <p:sp>
        <p:nvSpPr>
          <p:cNvPr id="6" name="Дата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E4D00952-BE77-47A2-BE29-2226E2D6BB12}" type="datetime1">
              <a:rPr lang="ru-RU" smtClean="0"/>
              <a:t>вт 05.11.24</a:t>
            </a:fld>
            <a:endParaRPr lang="en-US" dirty="0"/>
          </a:p>
        </p:txBody>
      </p:sp>
      <p:sp>
        <p:nvSpPr>
          <p:cNvPr id="7" name="Нижний колонтитул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endParaRPr lang="en-US" dirty="0"/>
          </a:p>
        </p:txBody>
      </p:sp>
      <p:sp>
        <p:nvSpPr>
          <p:cNvPr id="8" name="Номер слайда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0" name="Прямоугольник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Дата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fld id="{14D5EF43-AECB-4459-AE90-3AFB54138C76}" type="datetime1">
              <a:rPr lang="ru-RU" smtClean="0"/>
              <a:t>вт 05.11.24</a:t>
            </a:fld>
            <a:endParaRPr lang="en-US" dirty="0"/>
          </a:p>
        </p:txBody>
      </p:sp>
      <p:sp>
        <p:nvSpPr>
          <p:cNvPr id="3" name="Нижний колонтитул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endParaRPr lang="en-US" dirty="0"/>
          </a:p>
        </p:txBody>
      </p:sp>
      <p:sp>
        <p:nvSpPr>
          <p:cNvPr id="4" name="Номер слайда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p:cNvSpPr>
            <a:spLocks noGrp="1"/>
          </p:cNvSpPr>
          <p:nvPr>
            <p:ph type="title"/>
          </p:nvPr>
        </p:nvSpPr>
        <p:spPr>
          <a:xfrm>
            <a:off x="643466" y="786383"/>
            <a:ext cx="3517567" cy="2093975"/>
          </a:xfrm>
        </p:spPr>
        <p:txBody>
          <a:bodyPr rtlCol="0" anchor="b">
            <a:normAutofit/>
          </a:bodyPr>
          <a:lstStyle>
            <a:lvl1pPr>
              <a:lnSpc>
                <a:spcPct val="90000"/>
              </a:lnSpc>
              <a:defRPr sz="3600" b="0">
                <a:solidFill>
                  <a:srgbClr val="FFFFFF"/>
                </a:solidFill>
              </a:defRPr>
            </a:lvl1pPr>
          </a:lstStyle>
          <a:p>
            <a:pPr rtl="0"/>
            <a:r>
              <a:rPr lang="ru-RU"/>
              <a:t>Образец заголовка</a:t>
            </a:r>
            <a:endParaRPr lang="en-US" dirty="0"/>
          </a:p>
        </p:txBody>
      </p:sp>
      <p:sp>
        <p:nvSpPr>
          <p:cNvPr id="3" name="Объект 2"/>
          <p:cNvSpPr>
            <a:spLocks noGrp="1"/>
          </p:cNvSpPr>
          <p:nvPr>
            <p:ph idx="1"/>
          </p:nvPr>
        </p:nvSpPr>
        <p:spPr>
          <a:xfrm>
            <a:off x="5458984" y="812799"/>
            <a:ext cx="5928344" cy="5294757"/>
          </a:xfrm>
        </p:spPr>
        <p:txBody>
          <a:bodyPr rtlCol="0"/>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en-US" dirty="0"/>
          </a:p>
        </p:txBody>
      </p:sp>
      <p:sp>
        <p:nvSpPr>
          <p:cNvPr id="4" name="Текст 3"/>
          <p:cNvSpPr>
            <a:spLocks noGrp="1"/>
          </p:cNvSpPr>
          <p:nvPr>
            <p:ph type="body" sz="half" idx="2"/>
          </p:nvPr>
        </p:nvSpPr>
        <p:spPr>
          <a:xfrm>
            <a:off x="643465" y="3043050"/>
            <a:ext cx="3517567" cy="3064505"/>
          </a:xfrm>
        </p:spPr>
        <p:txBody>
          <a:bodyPr lIns="91440" rIns="91440" rtlCol="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a:t>Образец текста</a:t>
            </a:r>
          </a:p>
        </p:txBody>
      </p:sp>
      <p:sp>
        <p:nvSpPr>
          <p:cNvPr id="5" name="Дата 4"/>
          <p:cNvSpPr>
            <a:spLocks noGrp="1"/>
          </p:cNvSpPr>
          <p:nvPr>
            <p:ph type="dt" sz="half" idx="10"/>
          </p:nvPr>
        </p:nvSpPr>
        <p:spPr>
          <a:xfrm>
            <a:off x="643464" y="6446520"/>
            <a:ext cx="3517568" cy="365125"/>
          </a:xfrm>
        </p:spPr>
        <p:txBody>
          <a:bodyPr rtlCol="0"/>
          <a:lstStyle>
            <a:lvl1pPr algn="l">
              <a:defRPr/>
            </a:lvl1pPr>
          </a:lstStyle>
          <a:p>
            <a:pPr rtl="0"/>
            <a:fld id="{FD0FAC8F-653F-479B-B209-9F30C9091843}" type="datetime1">
              <a:rPr lang="ru-RU" smtClean="0"/>
              <a:t>вт 05.11.24</a:t>
            </a:fld>
            <a:endParaRPr lang="en-US" dirty="0"/>
          </a:p>
        </p:txBody>
      </p:sp>
      <p:sp>
        <p:nvSpPr>
          <p:cNvPr id="6" name="Нижний колонтитул 5"/>
          <p:cNvSpPr>
            <a:spLocks noGrp="1"/>
          </p:cNvSpPr>
          <p:nvPr>
            <p:ph type="ftr" sz="quarter" idx="11"/>
          </p:nvPr>
        </p:nvSpPr>
        <p:spPr>
          <a:xfrm>
            <a:off x="5458983" y="6446520"/>
            <a:ext cx="5334019" cy="365125"/>
          </a:xfrm>
        </p:spPr>
        <p:txBody>
          <a:bodyPr rtlCol="0"/>
          <a:lstStyle>
            <a:lvl1pPr algn="l">
              <a:defRPr>
                <a:solidFill>
                  <a:schemeClr val="tx2"/>
                </a:solidFill>
              </a:defRPr>
            </a:lvl1pPr>
          </a:lstStyle>
          <a:p>
            <a:pPr rtl="0"/>
            <a:endParaRPr lang="en-US" dirty="0"/>
          </a:p>
        </p:txBody>
      </p:sp>
      <p:sp>
        <p:nvSpPr>
          <p:cNvPr id="7" name="Номер слайда 6"/>
          <p:cNvSpPr>
            <a:spLocks noGrp="1"/>
          </p:cNvSpPr>
          <p:nvPr>
            <p:ph type="sldNum" sz="quarter" idx="12"/>
          </p:nvPr>
        </p:nvSpPr>
        <p:spPr/>
        <p:txBody>
          <a:bodyPr rtlCol="0"/>
          <a:lstStyle>
            <a:lvl1pPr>
              <a:defRPr>
                <a:solidFill>
                  <a:schemeClr val="tx2"/>
                </a:solidFill>
              </a:defRPr>
            </a:lvl1pPr>
          </a:lstStyle>
          <a:p>
            <a:pPr rtl="0"/>
            <a:fld id="{3A98EE3D-8CD1-4C3F-BD1C-C98C9596463C}" type="slidenum">
              <a:rPr lang="en-US" smtClean="0"/>
              <a:pPr/>
              <a:t>‹#›</a:t>
            </a:fld>
            <a:endParaRPr lang="en-US" dirty="0"/>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Рисунок 2"/>
          <p:cNvSpPr>
            <a:spLocks noGrp="1" noChangeAspect="1"/>
          </p:cNvSpPr>
          <p:nvPr>
            <p:ph type="pic" idx="1"/>
          </p:nvPr>
        </p:nvSpPr>
        <p:spPr>
          <a:xfrm>
            <a:off x="15" y="0"/>
            <a:ext cx="12191985" cy="4578350"/>
          </a:xfrm>
          <a:solidFill>
            <a:schemeClr val="bg1">
              <a:lumMod val="85000"/>
            </a:schemeClr>
          </a:solidFill>
        </p:spPr>
        <p:txBody>
          <a:bodyPr lIns="457200" tIns="457200"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a:t>Вставка рисунка</a:t>
            </a:r>
            <a:endParaRPr lang="en-US" dirty="0"/>
          </a:p>
        </p:txBody>
      </p:sp>
      <p:sp>
        <p:nvSpPr>
          <p:cNvPr id="2" name="Заголовок 1"/>
          <p:cNvSpPr>
            <a:spLocks noGrp="1"/>
          </p:cNvSpPr>
          <p:nvPr>
            <p:ph type="title"/>
          </p:nvPr>
        </p:nvSpPr>
        <p:spPr>
          <a:xfrm>
            <a:off x="1097279" y="4799362"/>
            <a:ext cx="10113645" cy="743682"/>
          </a:xfrm>
        </p:spPr>
        <p:txBody>
          <a:bodyPr tIns="0" bIns="0" rtlCol="0" anchor="b">
            <a:noAutofit/>
          </a:bodyPr>
          <a:lstStyle>
            <a:lvl1pPr>
              <a:defRPr sz="3600" b="0">
                <a:solidFill>
                  <a:srgbClr val="FFFFFF"/>
                </a:solidFill>
              </a:defRPr>
            </a:lvl1pPr>
          </a:lstStyle>
          <a:p>
            <a:pPr rtl="0"/>
            <a:r>
              <a:rPr lang="ru-RU"/>
              <a:t>Образец заголовка</a:t>
            </a:r>
            <a:endParaRPr lang="en-US" dirty="0"/>
          </a:p>
        </p:txBody>
      </p:sp>
      <p:sp>
        <p:nvSpPr>
          <p:cNvPr id="4" name="Текст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a:t>Образец текста</a:t>
            </a:r>
          </a:p>
        </p:txBody>
      </p:sp>
      <p:sp>
        <p:nvSpPr>
          <p:cNvPr id="5" name="Дата 4"/>
          <p:cNvSpPr>
            <a:spLocks noGrp="1"/>
          </p:cNvSpPr>
          <p:nvPr>
            <p:ph type="dt" sz="half" idx="10"/>
          </p:nvPr>
        </p:nvSpPr>
        <p:spPr/>
        <p:txBody>
          <a:bodyPr rtlCol="0"/>
          <a:lstStyle>
            <a:lvl1pPr>
              <a:defRPr/>
            </a:lvl1pPr>
          </a:lstStyle>
          <a:p>
            <a:pPr rtl="0"/>
            <a:fld id="{36FD9FC9-5FD1-4E3B-B719-212F55599717}" type="datetime1">
              <a:rPr lang="ru-RU" smtClean="0"/>
              <a:t>вт 05.11.24</a:t>
            </a:fld>
            <a:endParaRPr lang="en-US" dirty="0"/>
          </a:p>
        </p:txBody>
      </p:sp>
      <p:sp>
        <p:nvSpPr>
          <p:cNvPr id="6" name="Нижний колонтитул 5"/>
          <p:cNvSpPr>
            <a:spLocks noGrp="1"/>
          </p:cNvSpPr>
          <p:nvPr>
            <p:ph type="ftr" sz="quarter" idx="11"/>
          </p:nvPr>
        </p:nvSpPr>
        <p:spPr>
          <a:xfrm>
            <a:off x="1097279" y="6446838"/>
            <a:ext cx="6818262" cy="365125"/>
          </a:xfrm>
        </p:spPr>
        <p:txBody>
          <a:bodyPr rtlCol="0"/>
          <a:lstStyle/>
          <a:p>
            <a:pPr algn="l" rtl="0"/>
            <a:endParaRPr lang="en-US" dirty="0"/>
          </a:p>
        </p:txBody>
      </p:sp>
      <p:sp>
        <p:nvSpPr>
          <p:cNvPr id="7" name="Номер слайда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Заголовок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ru" dirty="0"/>
              <a:t>Стиль образца заголовка</a:t>
            </a:r>
            <a:endParaRPr lang="en-US" dirty="0"/>
          </a:p>
        </p:txBody>
      </p:sp>
      <p:sp>
        <p:nvSpPr>
          <p:cNvPr id="3" name="Текст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rtl="0"/>
            <a:r>
              <a:rPr lang="ru" dirty="0"/>
              <a:t>Щелкните, чтобы изменить стили текста образца слайда</a:t>
            </a:r>
          </a:p>
          <a:p>
            <a:pPr lvl="1" rtl="0"/>
            <a:r>
              <a:rPr lang="ru" dirty="0"/>
              <a:t>Второй уровень</a:t>
            </a:r>
          </a:p>
          <a:p>
            <a:pPr lvl="2" rtl="0"/>
            <a:r>
              <a:rPr lang="ru" dirty="0"/>
              <a:t>Третий уровень</a:t>
            </a:r>
          </a:p>
          <a:p>
            <a:pPr lvl="3" rtl="0"/>
            <a:r>
              <a:rPr lang="ru" dirty="0"/>
              <a:t>Четвертый уровень</a:t>
            </a:r>
          </a:p>
          <a:p>
            <a:pPr lvl="4" rtl="0"/>
            <a:r>
              <a:rPr lang="ru" dirty="0"/>
              <a:t>Пятый уровень</a:t>
            </a:r>
            <a:endParaRPr lang="en-US" dirty="0"/>
          </a:p>
        </p:txBody>
      </p:sp>
      <p:sp>
        <p:nvSpPr>
          <p:cNvPr id="4" name="Дата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latin typeface="+mn-lt"/>
                <a:cs typeface="Calibri" panose="020F0502020204030204" pitchFamily="34" charset="0"/>
              </a:defRPr>
            </a:lvl1pPr>
          </a:lstStyle>
          <a:p>
            <a:fld id="{428A7F57-8526-4A03-89D8-FFB0245E6649}" type="datetime1">
              <a:rPr lang="ru-RU" smtClean="0"/>
              <a:t>вт 05.11.24</a:t>
            </a:fld>
            <a:endParaRPr lang="en-US" dirty="0"/>
          </a:p>
        </p:txBody>
      </p:sp>
      <p:sp>
        <p:nvSpPr>
          <p:cNvPr id="5" name="Нижний колонтитул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latin typeface="+mn-lt"/>
                <a:cs typeface="Calibri" panose="020F0502020204030204" pitchFamily="34" charset="0"/>
              </a:defRPr>
            </a:lvl1pPr>
          </a:lstStyle>
          <a:p>
            <a:endParaRPr lang="en-US" dirty="0"/>
          </a:p>
        </p:txBody>
      </p:sp>
      <p:sp>
        <p:nvSpPr>
          <p:cNvPr id="6" name="Номер слайда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latin typeface="+mn-lt"/>
                <a:cs typeface="Calibri" panose="020F0502020204030204" pitchFamily="34" charset="0"/>
              </a:defRPr>
            </a:lvl1pPr>
          </a:lstStyle>
          <a:p>
            <a:fld id="{3A98EE3D-8CD1-4C3F-BD1C-C98C9596463C}" type="slidenum">
              <a:rPr lang="en-US" smtClean="0"/>
              <a:pPr/>
              <a:t>‹#›</a:t>
            </a:fld>
            <a:endParaRPr lang="en-US" dirty="0"/>
          </a:p>
        </p:txBody>
      </p:sp>
      <p:cxnSp>
        <p:nvCxnSpPr>
          <p:cNvPr id="10" name="Прямая соединительная линия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Lst>
  <p:hf sldNum="0" hdr="0" ftr="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Calibri" panose="020F0502020204030204" pitchFamily="34" charset="0"/>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Calibri" panose="020F0502020204030204" pitchFamily="34" charset="0"/>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Calibri" panose="020F0502020204030204" pitchFamily="34" charset="0"/>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Calibri" panose="020F0502020204030204" pitchFamily="34" charset="0"/>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8.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8.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3.jpg"/><Relationship Id="rId1" Type="http://schemas.openxmlformats.org/officeDocument/2006/relationships/slideLayout" Target="../slideLayouts/slideLayout8.xml"/><Relationship Id="rId5" Type="http://schemas.openxmlformats.org/officeDocument/2006/relationships/image" Target="../media/image28.jp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8.xml"/><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hyperlink" Target="https://tsn.ua/ru/brat-i-sestra-prygnuli-s-24-etazha-v-kieve-poyavilis-predsmertnye-video-2421832.html" TargetMode="Externa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8.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8.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8.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2BB2AA-2073-4CCC-8547-0C81A4F3847A}"/>
              </a:ext>
            </a:extLst>
          </p:cNvPr>
          <p:cNvSpPr>
            <a:spLocks noGrp="1"/>
          </p:cNvSpPr>
          <p:nvPr>
            <p:ph type="title"/>
          </p:nvPr>
        </p:nvSpPr>
        <p:spPr>
          <a:xfrm>
            <a:off x="5537200" y="1048603"/>
            <a:ext cx="5867400" cy="4031397"/>
          </a:xfrm>
        </p:spPr>
        <p:txBody>
          <a:bodyPr>
            <a:normAutofit/>
          </a:bodyPr>
          <a:lstStyle/>
          <a:p>
            <a:r>
              <a:rPr lang="ru-RU" dirty="0"/>
              <a:t>Опасности в Интернете, или как сделать «ЦИФРУ» безопасной для ребенка</a:t>
            </a:r>
          </a:p>
        </p:txBody>
      </p:sp>
      <p:pic>
        <p:nvPicPr>
          <p:cNvPr id="7" name="Объект 6">
            <a:extLst>
              <a:ext uri="{FF2B5EF4-FFF2-40B4-BE49-F238E27FC236}">
                <a16:creationId xmlns:a16="http://schemas.microsoft.com/office/drawing/2014/main" id="{EDE831C4-7B47-4838-B095-8546284FA5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1424" y="168681"/>
            <a:ext cx="4372676" cy="6184831"/>
          </a:xfrm>
        </p:spPr>
      </p:pic>
      <p:sp>
        <p:nvSpPr>
          <p:cNvPr id="4" name="Дата 3">
            <a:extLst>
              <a:ext uri="{FF2B5EF4-FFF2-40B4-BE49-F238E27FC236}">
                <a16:creationId xmlns:a16="http://schemas.microsoft.com/office/drawing/2014/main" id="{B4494F44-F9BB-4EE6-82DB-3E6A1330E9C2}"/>
              </a:ext>
            </a:extLst>
          </p:cNvPr>
          <p:cNvSpPr>
            <a:spLocks noGrp="1"/>
          </p:cNvSpPr>
          <p:nvPr>
            <p:ph type="dt" sz="half" idx="10"/>
          </p:nvPr>
        </p:nvSpPr>
        <p:spPr/>
        <p:txBody>
          <a:bodyPr/>
          <a:lstStyle/>
          <a:p>
            <a:pPr rtl="0"/>
            <a:r>
              <a:rPr lang="ru-RU" sz="1400" dirty="0"/>
              <a:t>КДН Гомельского ГИК </a:t>
            </a:r>
            <a:endParaRPr lang="en-US" sz="1400" dirty="0"/>
          </a:p>
        </p:txBody>
      </p:sp>
    </p:spTree>
    <p:extLst>
      <p:ext uri="{BB962C8B-B14F-4D97-AF65-F5344CB8AC3E}">
        <p14:creationId xmlns:p14="http://schemas.microsoft.com/office/powerpoint/2010/main" val="629463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2DC99E8-0C92-425C-B4C3-0A8E3A8522BD}"/>
              </a:ext>
            </a:extLst>
          </p:cNvPr>
          <p:cNvSpPr>
            <a:spLocks noGrp="1"/>
          </p:cNvSpPr>
          <p:nvPr>
            <p:ph type="title"/>
          </p:nvPr>
        </p:nvSpPr>
        <p:spPr/>
        <p:txBody>
          <a:bodyPr/>
          <a:lstStyle/>
          <a:p>
            <a:r>
              <a:rPr lang="ru-RU" b="1" dirty="0"/>
              <a:t>Интернет-зависимость</a:t>
            </a:r>
            <a:br>
              <a:rPr lang="ru-RU" b="1" dirty="0"/>
            </a:br>
            <a:endParaRPr lang="ru-RU" dirty="0"/>
          </a:p>
        </p:txBody>
      </p:sp>
      <p:sp>
        <p:nvSpPr>
          <p:cNvPr id="3" name="Объект 2">
            <a:extLst>
              <a:ext uri="{FF2B5EF4-FFF2-40B4-BE49-F238E27FC236}">
                <a16:creationId xmlns:a16="http://schemas.microsoft.com/office/drawing/2014/main" id="{CEA770CD-A341-4257-9F81-DB2BC433DFBA}"/>
              </a:ext>
            </a:extLst>
          </p:cNvPr>
          <p:cNvSpPr>
            <a:spLocks noGrp="1"/>
          </p:cNvSpPr>
          <p:nvPr>
            <p:ph idx="1"/>
          </p:nvPr>
        </p:nvSpPr>
        <p:spPr>
          <a:xfrm>
            <a:off x="6878972" y="812799"/>
            <a:ext cx="4508356" cy="5294757"/>
          </a:xfrm>
        </p:spPr>
        <p:txBody>
          <a:bodyPr/>
          <a:lstStyle/>
          <a:p>
            <a:r>
              <a:rPr lang="ru-RU" dirty="0"/>
              <a:t> У детей такая зависимость случается из-за чрезмерного увлечения играми. Особенно это касается игр с многопользовательской аудиторией, где игроки общаются друг с другом, взаимодействуют по ходу сюжета.</a:t>
            </a:r>
          </a:p>
          <a:p>
            <a:r>
              <a:rPr lang="ru-RU" dirty="0"/>
              <a:t> Бить тревогу стоит, когда игра становится неотъемлемой частью жизни ребенка: он начинает отказываться от еды, отказывается учиться, играет по ночам, проявляет агрессию, если запретить играть. </a:t>
            </a:r>
          </a:p>
          <a:p>
            <a:r>
              <a:rPr lang="ru-RU" dirty="0"/>
              <a:t>Выйти из интернет зависимости детям сложно, поэтому, чем раньше она будет выявлена, тем меньше вреда нанесет.</a:t>
            </a:r>
          </a:p>
          <a:p>
            <a:endParaRPr lang="ru-RU" dirty="0"/>
          </a:p>
        </p:txBody>
      </p:sp>
      <p:sp>
        <p:nvSpPr>
          <p:cNvPr id="4" name="Текст 3">
            <a:extLst>
              <a:ext uri="{FF2B5EF4-FFF2-40B4-BE49-F238E27FC236}">
                <a16:creationId xmlns:a16="http://schemas.microsoft.com/office/drawing/2014/main" id="{6F3E7E35-4310-4AB5-A8A8-0A7F42749DA4}"/>
              </a:ext>
            </a:extLst>
          </p:cNvPr>
          <p:cNvSpPr>
            <a:spLocks noGrp="1"/>
          </p:cNvSpPr>
          <p:nvPr>
            <p:ph type="body" sz="half" idx="2"/>
          </p:nvPr>
        </p:nvSpPr>
        <p:spPr>
          <a:xfrm>
            <a:off x="165293" y="3776737"/>
            <a:ext cx="1619309" cy="1028999"/>
          </a:xfrm>
        </p:spPr>
        <p:txBody>
          <a:bodyPr/>
          <a:lstStyle/>
          <a:p>
            <a:endParaRPr lang="ru-RU" dirty="0"/>
          </a:p>
        </p:txBody>
      </p:sp>
      <p:sp>
        <p:nvSpPr>
          <p:cNvPr id="5" name="Дата 4">
            <a:extLst>
              <a:ext uri="{FF2B5EF4-FFF2-40B4-BE49-F238E27FC236}">
                <a16:creationId xmlns:a16="http://schemas.microsoft.com/office/drawing/2014/main" id="{78CCAA78-9DF0-4900-84A2-B3338F88F37D}"/>
              </a:ext>
            </a:extLst>
          </p:cNvPr>
          <p:cNvSpPr>
            <a:spLocks noGrp="1"/>
          </p:cNvSpPr>
          <p:nvPr>
            <p:ph type="dt" sz="half" idx="10"/>
          </p:nvPr>
        </p:nvSpPr>
        <p:spPr/>
        <p:txBody>
          <a:bodyPr/>
          <a:lstStyle/>
          <a:p>
            <a:r>
              <a:rPr lang="ru-RU" dirty="0"/>
              <a:t>КДН Гомельского ГИК </a:t>
            </a:r>
            <a:endParaRPr lang="en-US" dirty="0"/>
          </a:p>
          <a:p>
            <a:pPr rtl="0"/>
            <a:endParaRPr lang="en-US" dirty="0"/>
          </a:p>
        </p:txBody>
      </p:sp>
      <p:pic>
        <p:nvPicPr>
          <p:cNvPr id="2050" name="Picture 2" descr="Цифровая зависимость у детей и подростков">
            <a:extLst>
              <a:ext uri="{FF2B5EF4-FFF2-40B4-BE49-F238E27FC236}">
                <a16:creationId xmlns:a16="http://schemas.microsoft.com/office/drawing/2014/main" id="{AF6CF7E8-1137-4082-B7AE-14191A92E1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567" y="2399105"/>
            <a:ext cx="4739998" cy="3157075"/>
          </a:xfrm>
          <a:prstGeom prst="rect">
            <a:avLst/>
          </a:prstGeom>
          <a:noFill/>
          <a:extLst>
            <a:ext uri="{909E8E84-426E-40DD-AFC4-6F175D3DCCD1}">
              <a14:hiddenFill xmlns:a14="http://schemas.microsoft.com/office/drawing/2010/main">
                <a:solidFill>
                  <a:srgbClr val="FFFFFF"/>
                </a:solidFill>
              </a14:hiddenFill>
            </a:ext>
          </a:extLst>
        </p:spPr>
      </p:pic>
      <p:sp>
        <p:nvSpPr>
          <p:cNvPr id="6" name="Стрелка: вправо 5">
            <a:extLst>
              <a:ext uri="{FF2B5EF4-FFF2-40B4-BE49-F238E27FC236}">
                <a16:creationId xmlns:a16="http://schemas.microsoft.com/office/drawing/2014/main" id="{2BB76F6E-2EF3-491D-BA9F-6297216BF11B}"/>
              </a:ext>
            </a:extLst>
          </p:cNvPr>
          <p:cNvSpPr/>
          <p:nvPr/>
        </p:nvSpPr>
        <p:spPr>
          <a:xfrm>
            <a:off x="4169512" y="758646"/>
            <a:ext cx="2114026" cy="1174458"/>
          </a:xfrm>
          <a:prstGeom prst="rightArrow">
            <a:avLst/>
          </a:prstGeom>
          <a:effectLst>
            <a:reflection blurRad="6350" stA="50000" endA="300" endPos="90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право 6">
            <a:extLst>
              <a:ext uri="{FF2B5EF4-FFF2-40B4-BE49-F238E27FC236}">
                <a16:creationId xmlns:a16="http://schemas.microsoft.com/office/drawing/2014/main" id="{54A88B68-EE8B-4DFE-A2DD-98BAABA0B714}"/>
              </a:ext>
            </a:extLst>
          </p:cNvPr>
          <p:cNvSpPr/>
          <p:nvPr/>
        </p:nvSpPr>
        <p:spPr>
          <a:xfrm>
            <a:off x="2402248" y="5556180"/>
            <a:ext cx="3517568" cy="880628"/>
          </a:xfrm>
          <a:prstGeom prst="rightArrow">
            <a:avLst/>
          </a:prstGeom>
          <a:effectLst>
            <a:reflection blurRad="6350" stA="50000" endA="300" endPos="90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935395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145C79BC-372A-45CC-A961-93D48F0C6890}"/>
              </a:ext>
            </a:extLst>
          </p:cNvPr>
          <p:cNvPicPr>
            <a:picLocks noChangeAspect="1"/>
          </p:cNvPicPr>
          <p:nvPr/>
        </p:nvPicPr>
        <p:blipFill>
          <a:blip r:embed="rId2"/>
          <a:stretch>
            <a:fillRect/>
          </a:stretch>
        </p:blipFill>
        <p:spPr>
          <a:xfrm>
            <a:off x="95490" y="3862350"/>
            <a:ext cx="3429229" cy="2247299"/>
          </a:xfrm>
          <a:prstGeom prst="rect">
            <a:avLst/>
          </a:prstGeom>
        </p:spPr>
      </p:pic>
      <p:sp>
        <p:nvSpPr>
          <p:cNvPr id="2" name="Заголовок 1">
            <a:extLst>
              <a:ext uri="{FF2B5EF4-FFF2-40B4-BE49-F238E27FC236}">
                <a16:creationId xmlns:a16="http://schemas.microsoft.com/office/drawing/2014/main" id="{F6F2739E-2CF3-4C1B-9190-216C218760A7}"/>
              </a:ext>
            </a:extLst>
          </p:cNvPr>
          <p:cNvSpPr>
            <a:spLocks noGrp="1"/>
          </p:cNvSpPr>
          <p:nvPr>
            <p:ph type="title"/>
          </p:nvPr>
        </p:nvSpPr>
        <p:spPr/>
        <p:txBody>
          <a:bodyPr/>
          <a:lstStyle/>
          <a:p>
            <a:endParaRPr lang="ru-RU" dirty="0"/>
          </a:p>
        </p:txBody>
      </p:sp>
      <p:sp>
        <p:nvSpPr>
          <p:cNvPr id="3" name="Объект 2">
            <a:extLst>
              <a:ext uri="{FF2B5EF4-FFF2-40B4-BE49-F238E27FC236}">
                <a16:creationId xmlns:a16="http://schemas.microsoft.com/office/drawing/2014/main" id="{EA831B29-9C6D-431A-BDA4-2C7213AFAFD8}"/>
              </a:ext>
            </a:extLst>
          </p:cNvPr>
          <p:cNvSpPr>
            <a:spLocks noGrp="1"/>
          </p:cNvSpPr>
          <p:nvPr>
            <p:ph idx="1"/>
          </p:nvPr>
        </p:nvSpPr>
        <p:spPr>
          <a:xfrm>
            <a:off x="5796792" y="812799"/>
            <a:ext cx="5590535" cy="5294757"/>
          </a:xfrm>
        </p:spPr>
        <p:txBody>
          <a:bodyPr>
            <a:normAutofit fontScale="85000" lnSpcReduction="20000"/>
          </a:bodyPr>
          <a:lstStyle/>
          <a:p>
            <a:r>
              <a:rPr lang="ru-RU" dirty="0"/>
              <a:t>Необходимо принимать меры к отслеживанию активности несовершеннолетних в сети. С кем они переписываются, что ищут с помощью поисковых систем. Это можно делать как путем непосредственного доступа к телефонному аппарату с ведома ребенка, так установлением одной из программ родительского контроля, большое количество таких приложений совершенно бесплатно и находится в свободном доступе для скачивания.</a:t>
            </a:r>
          </a:p>
          <a:p>
            <a:r>
              <a:rPr lang="ru-RU" dirty="0"/>
              <a:t>Родительский контроль – приложение или программа, ограничивающая те или иные функции гаджетов: смартфонов, ноутбуков. Приложения для родительского контроля используют, чтобы оградить ребенка от неблагоприятных сайтов, длительного пребывания в интернете или играх, а также для контроля его активности в интернете и недопущения ознакомления с нежелательным контентом, а также поиска запрещенных или ограниченных к обороту веществ, предметов, услуг.</a:t>
            </a:r>
          </a:p>
          <a:p>
            <a:r>
              <a:rPr lang="ru-RU" dirty="0"/>
              <a:t>На сегодняшний день именно смартфоны в основном используются для просмотра различных веб-страниц и поиска контента в Интернете.</a:t>
            </a:r>
          </a:p>
          <a:p>
            <a:endParaRPr lang="ru-RU" dirty="0"/>
          </a:p>
        </p:txBody>
      </p:sp>
      <p:sp>
        <p:nvSpPr>
          <p:cNvPr id="5" name="Дата 4">
            <a:extLst>
              <a:ext uri="{FF2B5EF4-FFF2-40B4-BE49-F238E27FC236}">
                <a16:creationId xmlns:a16="http://schemas.microsoft.com/office/drawing/2014/main" id="{24E5A4EF-1E18-4675-BAC7-04CEF1D5AB86}"/>
              </a:ext>
            </a:extLst>
          </p:cNvPr>
          <p:cNvSpPr>
            <a:spLocks noGrp="1"/>
          </p:cNvSpPr>
          <p:nvPr>
            <p:ph type="dt" sz="half" idx="10"/>
          </p:nvPr>
        </p:nvSpPr>
        <p:spPr/>
        <p:txBody>
          <a:bodyPr/>
          <a:lstStyle/>
          <a:p>
            <a:pPr rtl="0"/>
            <a:endParaRPr lang="en-US" dirty="0"/>
          </a:p>
        </p:txBody>
      </p:sp>
      <p:sp>
        <p:nvSpPr>
          <p:cNvPr id="6" name="Прямоугольник 5">
            <a:extLst>
              <a:ext uri="{FF2B5EF4-FFF2-40B4-BE49-F238E27FC236}">
                <a16:creationId xmlns:a16="http://schemas.microsoft.com/office/drawing/2014/main" id="{42D91C96-E371-45B2-8C86-704C560994F1}"/>
              </a:ext>
            </a:extLst>
          </p:cNvPr>
          <p:cNvSpPr/>
          <p:nvPr/>
        </p:nvSpPr>
        <p:spPr>
          <a:xfrm>
            <a:off x="4830215" y="266243"/>
            <a:ext cx="3091927" cy="954107"/>
          </a:xfrm>
          <a:prstGeom prst="rect">
            <a:avLst/>
          </a:prstGeom>
        </p:spPr>
        <p:txBody>
          <a:bodyPr wrap="square">
            <a:spAutoFit/>
          </a:bodyPr>
          <a:lstStyle/>
          <a:p>
            <a:r>
              <a:rPr lang="en-US" sz="2800" b="1" dirty="0">
                <a:solidFill>
                  <a:schemeClr val="accent3">
                    <a:lumMod val="75000"/>
                  </a:schemeClr>
                </a:solidFill>
                <a:latin typeface="Roboto"/>
              </a:rPr>
              <a:t>Google Family Link</a:t>
            </a:r>
            <a:endParaRPr lang="ru-RU" sz="2800" dirty="0">
              <a:solidFill>
                <a:schemeClr val="accent3">
                  <a:lumMod val="75000"/>
                </a:schemeClr>
              </a:solidFill>
            </a:endParaRPr>
          </a:p>
        </p:txBody>
      </p:sp>
      <p:sp>
        <p:nvSpPr>
          <p:cNvPr id="7" name="Прямоугольник 6">
            <a:extLst>
              <a:ext uri="{FF2B5EF4-FFF2-40B4-BE49-F238E27FC236}">
                <a16:creationId xmlns:a16="http://schemas.microsoft.com/office/drawing/2014/main" id="{46363F90-923E-4DA0-BE35-5111ACA17F53}"/>
              </a:ext>
            </a:extLst>
          </p:cNvPr>
          <p:cNvSpPr/>
          <p:nvPr/>
        </p:nvSpPr>
        <p:spPr>
          <a:xfrm>
            <a:off x="8919985" y="381112"/>
            <a:ext cx="2467342" cy="369332"/>
          </a:xfrm>
          <a:prstGeom prst="rect">
            <a:avLst/>
          </a:prstGeom>
        </p:spPr>
        <p:txBody>
          <a:bodyPr wrap="none">
            <a:spAutoFit/>
          </a:bodyPr>
          <a:lstStyle/>
          <a:p>
            <a:r>
              <a:rPr lang="en-US" b="1" dirty="0">
                <a:solidFill>
                  <a:srgbClr val="000000"/>
                </a:solidFill>
                <a:latin typeface="Roboto"/>
              </a:rPr>
              <a:t>Kaspersky Safe Kids</a:t>
            </a:r>
            <a:endParaRPr lang="ru-RU" dirty="0"/>
          </a:p>
        </p:txBody>
      </p:sp>
      <p:sp>
        <p:nvSpPr>
          <p:cNvPr id="8" name="Прямоугольник 7">
            <a:extLst>
              <a:ext uri="{FF2B5EF4-FFF2-40B4-BE49-F238E27FC236}">
                <a16:creationId xmlns:a16="http://schemas.microsoft.com/office/drawing/2014/main" id="{37F27C85-A9D2-4F77-B62A-84060480882F}"/>
              </a:ext>
            </a:extLst>
          </p:cNvPr>
          <p:cNvSpPr/>
          <p:nvPr/>
        </p:nvSpPr>
        <p:spPr>
          <a:xfrm>
            <a:off x="4606182" y="1394414"/>
            <a:ext cx="1526849" cy="707851"/>
          </a:xfrm>
          <a:prstGeom prst="rect">
            <a:avLst/>
          </a:prstGeom>
        </p:spPr>
        <p:txBody>
          <a:bodyPr wrap="square">
            <a:spAutoFit/>
          </a:bodyPr>
          <a:lstStyle/>
          <a:p>
            <a:r>
              <a:rPr lang="en-US" sz="4000" b="1" dirty="0">
                <a:solidFill>
                  <a:srgbClr val="002060"/>
                </a:solidFill>
                <a:latin typeface="Roboto"/>
              </a:rPr>
              <a:t>Bark</a:t>
            </a:r>
            <a:endParaRPr lang="ru-RU" sz="4000" dirty="0">
              <a:solidFill>
                <a:srgbClr val="002060"/>
              </a:solidFill>
            </a:endParaRPr>
          </a:p>
        </p:txBody>
      </p:sp>
      <p:sp>
        <p:nvSpPr>
          <p:cNvPr id="9" name="Прямоугольник 8">
            <a:extLst>
              <a:ext uri="{FF2B5EF4-FFF2-40B4-BE49-F238E27FC236}">
                <a16:creationId xmlns:a16="http://schemas.microsoft.com/office/drawing/2014/main" id="{ABED2044-00B0-4EB4-A18E-6359C5606F77}"/>
              </a:ext>
            </a:extLst>
          </p:cNvPr>
          <p:cNvSpPr/>
          <p:nvPr/>
        </p:nvSpPr>
        <p:spPr>
          <a:xfrm>
            <a:off x="5265137" y="6284780"/>
            <a:ext cx="5665717" cy="369332"/>
          </a:xfrm>
          <a:prstGeom prst="rect">
            <a:avLst/>
          </a:prstGeom>
        </p:spPr>
        <p:txBody>
          <a:bodyPr wrap="square">
            <a:spAutoFit/>
          </a:bodyPr>
          <a:lstStyle/>
          <a:p>
            <a:r>
              <a:rPr lang="ru-RU" dirty="0">
                <a:solidFill>
                  <a:srgbClr val="000000"/>
                </a:solidFill>
                <a:latin typeface="Roboto"/>
              </a:rPr>
              <a:t> </a:t>
            </a:r>
            <a:r>
              <a:rPr lang="ru-RU" b="1" dirty="0">
                <a:solidFill>
                  <a:schemeClr val="accent3">
                    <a:lumMod val="75000"/>
                  </a:schemeClr>
                </a:solidFill>
                <a:latin typeface="Roboto"/>
              </a:rPr>
              <a:t>Мониторинг истории звонков, </a:t>
            </a:r>
            <a:r>
              <a:rPr lang="en-US" b="1" dirty="0">
                <a:solidFill>
                  <a:schemeClr val="accent3">
                    <a:lumMod val="75000"/>
                  </a:schemeClr>
                </a:solidFill>
                <a:latin typeface="Roboto"/>
              </a:rPr>
              <a:t>SMS-</a:t>
            </a:r>
            <a:r>
              <a:rPr lang="ru-RU" b="1" dirty="0" err="1">
                <a:solidFill>
                  <a:schemeClr val="accent3">
                    <a:lumMod val="75000"/>
                  </a:schemeClr>
                </a:solidFill>
                <a:latin typeface="Roboto"/>
              </a:rPr>
              <a:t>трекер</a:t>
            </a:r>
            <a:endParaRPr lang="ru-RU" b="1" dirty="0">
              <a:solidFill>
                <a:schemeClr val="accent3">
                  <a:lumMod val="75000"/>
                </a:schemeClr>
              </a:solidFill>
            </a:endParaRPr>
          </a:p>
        </p:txBody>
      </p:sp>
      <p:sp>
        <p:nvSpPr>
          <p:cNvPr id="10" name="Прямоугольник 9">
            <a:extLst>
              <a:ext uri="{FF2B5EF4-FFF2-40B4-BE49-F238E27FC236}">
                <a16:creationId xmlns:a16="http://schemas.microsoft.com/office/drawing/2014/main" id="{35BE2D30-D78A-4D65-9D29-16D3F0C699C0}"/>
              </a:ext>
            </a:extLst>
          </p:cNvPr>
          <p:cNvSpPr/>
          <p:nvPr/>
        </p:nvSpPr>
        <p:spPr>
          <a:xfrm>
            <a:off x="1589519" y="151039"/>
            <a:ext cx="3091928" cy="369332"/>
          </a:xfrm>
          <a:prstGeom prst="rect">
            <a:avLst/>
          </a:prstGeom>
        </p:spPr>
        <p:txBody>
          <a:bodyPr wrap="square">
            <a:spAutoFit/>
          </a:bodyPr>
          <a:lstStyle/>
          <a:p>
            <a:r>
              <a:rPr lang="ru-RU" b="1" dirty="0">
                <a:solidFill>
                  <a:schemeClr val="accent2"/>
                </a:solidFill>
                <a:latin typeface="Roboto"/>
              </a:rPr>
              <a:t>Контроль общения</a:t>
            </a:r>
            <a:endParaRPr lang="ru-RU" b="1" dirty="0">
              <a:solidFill>
                <a:schemeClr val="accent2"/>
              </a:solidFill>
            </a:endParaRPr>
          </a:p>
        </p:txBody>
      </p:sp>
      <p:sp>
        <p:nvSpPr>
          <p:cNvPr id="11" name="Прямоугольник 10">
            <a:extLst>
              <a:ext uri="{FF2B5EF4-FFF2-40B4-BE49-F238E27FC236}">
                <a16:creationId xmlns:a16="http://schemas.microsoft.com/office/drawing/2014/main" id="{40EB88CE-60B6-4A59-97A7-42B6D01C7158}"/>
              </a:ext>
            </a:extLst>
          </p:cNvPr>
          <p:cNvSpPr/>
          <p:nvPr/>
        </p:nvSpPr>
        <p:spPr>
          <a:xfrm>
            <a:off x="5531981" y="5687736"/>
            <a:ext cx="6590111" cy="646331"/>
          </a:xfrm>
          <a:prstGeom prst="rect">
            <a:avLst/>
          </a:prstGeom>
        </p:spPr>
        <p:txBody>
          <a:bodyPr wrap="square">
            <a:spAutoFit/>
          </a:bodyPr>
          <a:lstStyle/>
          <a:p>
            <a:r>
              <a:rPr lang="ru-RU" b="1" dirty="0">
                <a:solidFill>
                  <a:schemeClr val="accent2"/>
                </a:solidFill>
                <a:latin typeface="Roboto"/>
              </a:rPr>
              <a:t>Ограничение по времени использования устройства и блокировка устройства</a:t>
            </a:r>
            <a:endParaRPr lang="ru-RU" b="1" dirty="0">
              <a:solidFill>
                <a:schemeClr val="accent2"/>
              </a:solidFill>
            </a:endParaRPr>
          </a:p>
        </p:txBody>
      </p:sp>
      <p:pic>
        <p:nvPicPr>
          <p:cNvPr id="12" name="Рисунок 11">
            <a:extLst>
              <a:ext uri="{FF2B5EF4-FFF2-40B4-BE49-F238E27FC236}">
                <a16:creationId xmlns:a16="http://schemas.microsoft.com/office/drawing/2014/main" id="{B7E141A3-5071-40B4-84B1-8A6844C503AB}"/>
              </a:ext>
            </a:extLst>
          </p:cNvPr>
          <p:cNvPicPr>
            <a:picLocks noChangeAspect="1"/>
          </p:cNvPicPr>
          <p:nvPr/>
        </p:nvPicPr>
        <p:blipFill>
          <a:blip r:embed="rId3"/>
          <a:stretch>
            <a:fillRect/>
          </a:stretch>
        </p:blipFill>
        <p:spPr>
          <a:xfrm>
            <a:off x="-118920" y="3375685"/>
            <a:ext cx="5650901" cy="3756770"/>
          </a:xfrm>
          <a:prstGeom prst="rect">
            <a:avLst/>
          </a:prstGeom>
        </p:spPr>
      </p:pic>
      <p:pic>
        <p:nvPicPr>
          <p:cNvPr id="14" name="Рисунок 13">
            <a:extLst>
              <a:ext uri="{FF2B5EF4-FFF2-40B4-BE49-F238E27FC236}">
                <a16:creationId xmlns:a16="http://schemas.microsoft.com/office/drawing/2014/main" id="{8C27F101-257D-4B18-8490-132E5BFE3962}"/>
              </a:ext>
            </a:extLst>
          </p:cNvPr>
          <p:cNvPicPr>
            <a:picLocks noChangeAspect="1"/>
          </p:cNvPicPr>
          <p:nvPr/>
        </p:nvPicPr>
        <p:blipFill>
          <a:blip r:embed="rId4"/>
          <a:stretch>
            <a:fillRect/>
          </a:stretch>
        </p:blipFill>
        <p:spPr>
          <a:xfrm>
            <a:off x="362717" y="1281710"/>
            <a:ext cx="4091798" cy="1888522"/>
          </a:xfrm>
          <a:prstGeom prst="rect">
            <a:avLst/>
          </a:prstGeom>
        </p:spPr>
      </p:pic>
      <p:sp>
        <p:nvSpPr>
          <p:cNvPr id="15" name="Прямоугольник 14">
            <a:extLst>
              <a:ext uri="{FF2B5EF4-FFF2-40B4-BE49-F238E27FC236}">
                <a16:creationId xmlns:a16="http://schemas.microsoft.com/office/drawing/2014/main" id="{033491C1-3DA4-41CA-AE51-CAB3960A5EE2}"/>
              </a:ext>
            </a:extLst>
          </p:cNvPr>
          <p:cNvSpPr/>
          <p:nvPr/>
        </p:nvSpPr>
        <p:spPr>
          <a:xfrm>
            <a:off x="263515" y="468365"/>
            <a:ext cx="1326004" cy="707886"/>
          </a:xfrm>
          <a:prstGeom prst="rect">
            <a:avLst/>
          </a:prstGeom>
        </p:spPr>
        <p:txBody>
          <a:bodyPr wrap="none">
            <a:spAutoFit/>
          </a:bodyPr>
          <a:lstStyle/>
          <a:p>
            <a:pPr lvl="0"/>
            <a:r>
              <a:rPr lang="en-US" sz="4000" b="1" dirty="0">
                <a:solidFill>
                  <a:schemeClr val="accent5">
                    <a:lumMod val="20000"/>
                    <a:lumOff val="80000"/>
                  </a:schemeClr>
                </a:solidFill>
                <a:latin typeface="Roboto"/>
              </a:rPr>
              <a:t>Bark</a:t>
            </a:r>
            <a:endParaRPr lang="ru-RU" sz="4000" dirty="0">
              <a:solidFill>
                <a:schemeClr val="accent5">
                  <a:lumMod val="20000"/>
                  <a:lumOff val="80000"/>
                </a:schemeClr>
              </a:solidFill>
            </a:endParaRPr>
          </a:p>
        </p:txBody>
      </p:sp>
    </p:spTree>
    <p:extLst>
      <p:ext uri="{BB962C8B-B14F-4D97-AF65-F5344CB8AC3E}">
        <p14:creationId xmlns:p14="http://schemas.microsoft.com/office/powerpoint/2010/main" val="1591508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Прямоугольник 2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Заголовок 1">
            <a:extLst>
              <a:ext uri="{FF2B5EF4-FFF2-40B4-BE49-F238E27FC236}">
                <a16:creationId xmlns:a16="http://schemas.microsoft.com/office/drawing/2014/main" id="{78FD68DA-43BA-4508-8DE2-BA9BB7B2FA5B}"/>
              </a:ext>
            </a:extLst>
          </p:cNvPr>
          <p:cNvSpPr>
            <a:spLocks noGrp="1"/>
          </p:cNvSpPr>
          <p:nvPr>
            <p:ph type="ctrTitle"/>
          </p:nvPr>
        </p:nvSpPr>
        <p:spPr>
          <a:xfrm>
            <a:off x="5289754" y="2491534"/>
            <a:ext cx="5636107" cy="2407636"/>
          </a:xfrm>
        </p:spPr>
        <p:txBody>
          <a:bodyPr rtlCol="0">
            <a:noAutofit/>
          </a:bodyPr>
          <a:lstStyle/>
          <a:p>
            <a:r>
              <a:rPr lang="ru-RU" sz="4000" dirty="0"/>
              <a:t>Алгоритмы поиска в «Тик Ток».</a:t>
            </a:r>
            <a:br>
              <a:rPr lang="ru-RU" sz="4000" dirty="0"/>
            </a:br>
            <a:r>
              <a:rPr lang="ru-RU" sz="4000" dirty="0"/>
              <a:t>Как увидеть опасность в социальной сети. </a:t>
            </a:r>
            <a:br>
              <a:rPr lang="ru-RU" sz="4000" dirty="0"/>
            </a:br>
            <a:endParaRPr lang="ru" sz="4000" dirty="0"/>
          </a:p>
        </p:txBody>
      </p:sp>
      <p:sp>
        <p:nvSpPr>
          <p:cNvPr id="3" name="Подзаголовок 2">
            <a:extLst>
              <a:ext uri="{FF2B5EF4-FFF2-40B4-BE49-F238E27FC236}">
                <a16:creationId xmlns:a16="http://schemas.microsoft.com/office/drawing/2014/main" id="{A8E9CFF2-3777-4FF4-A759-8491175B0B7C}"/>
              </a:ext>
            </a:extLst>
          </p:cNvPr>
          <p:cNvSpPr>
            <a:spLocks noGrp="1"/>
          </p:cNvSpPr>
          <p:nvPr>
            <p:ph type="subTitle" idx="1"/>
          </p:nvPr>
        </p:nvSpPr>
        <p:spPr>
          <a:xfrm>
            <a:off x="5111133" y="5201342"/>
            <a:ext cx="6269347" cy="1021498"/>
          </a:xfrm>
        </p:spPr>
        <p:txBody>
          <a:bodyPr rtlCol="0">
            <a:normAutofit/>
          </a:bodyPr>
          <a:lstStyle/>
          <a:p>
            <a:pPr rtl="0"/>
            <a:r>
              <a:rPr lang="ru-RU" sz="1600" dirty="0">
                <a:solidFill>
                  <a:schemeClr val="tx1">
                    <a:lumMod val="85000"/>
                    <a:lumOff val="15000"/>
                  </a:schemeClr>
                </a:solidFill>
                <a:latin typeface="+mj-lt"/>
              </a:rPr>
              <a:t>Комиссия по делам несовершеннолетних гомельского горисполкома</a:t>
            </a:r>
            <a:endParaRPr lang="ru" sz="1600" dirty="0">
              <a:solidFill>
                <a:schemeClr val="tx1">
                  <a:lumMod val="85000"/>
                  <a:lumOff val="15000"/>
                </a:schemeClr>
              </a:solidFill>
              <a:latin typeface="+mj-lt"/>
            </a:endParaRPr>
          </a:p>
        </p:txBody>
      </p:sp>
      <p:pic>
        <p:nvPicPr>
          <p:cNvPr id="5" name="Рисунок 4" descr="Изображение здания, места для сидения, скамейки, вид сбоку&#10;&#10;Автоматически созданное описание">
            <a:extLst>
              <a:ext uri="{FF2B5EF4-FFF2-40B4-BE49-F238E27FC236}">
                <a16:creationId xmlns:a16="http://schemas.microsoft.com/office/drawing/2014/main" id="{282CF6DD-7FE8-4063-9551-1B7BBCE92AB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
            <a:ext cx="5050173" cy="6857999"/>
          </a:xfrm>
          <a:prstGeom prst="rect">
            <a:avLst/>
          </a:prstGeom>
        </p:spPr>
      </p:pic>
      <p:cxnSp>
        <p:nvCxnSpPr>
          <p:cNvPr id="24" name="Прямая соединительная линия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737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Заголовок 8">
            <a:extLst>
              <a:ext uri="{FF2B5EF4-FFF2-40B4-BE49-F238E27FC236}">
                <a16:creationId xmlns:a16="http://schemas.microsoft.com/office/drawing/2014/main" id="{D5D5F434-0C86-45A1-B85E-017E8A585914}"/>
              </a:ext>
            </a:extLst>
          </p:cNvPr>
          <p:cNvSpPr>
            <a:spLocks noGrp="1"/>
          </p:cNvSpPr>
          <p:nvPr>
            <p:ph type="title"/>
          </p:nvPr>
        </p:nvSpPr>
        <p:spPr>
          <a:xfrm>
            <a:off x="159391" y="1722796"/>
            <a:ext cx="4462943" cy="3042151"/>
          </a:xfrm>
        </p:spPr>
        <p:txBody>
          <a:bodyPr>
            <a:noAutofit/>
          </a:bodyPr>
          <a:lstStyle/>
          <a:p>
            <a:r>
              <a:rPr lang="ru-RU" sz="2000" dirty="0"/>
              <a:t>При мониторинге сетей выявляются </a:t>
            </a:r>
            <a:r>
              <a:rPr lang="ru-RU" sz="2000" dirty="0" err="1"/>
              <a:t>хэштеги</a:t>
            </a:r>
            <a:r>
              <a:rPr lang="ru-RU" sz="2000" dirty="0"/>
              <a:t>, которые требуют внимания в связи с тем, что так, или иначе, связаны с негативными тенденциями, трагедиями, происшествиями и в дальнейшем вошли в обиход среди подростков, получив популярность </a:t>
            </a:r>
            <a:br>
              <a:rPr lang="ru-RU" sz="2000" dirty="0"/>
            </a:br>
            <a:endParaRPr lang="ru-RU" sz="2000" dirty="0"/>
          </a:p>
        </p:txBody>
      </p:sp>
      <p:pic>
        <p:nvPicPr>
          <p:cNvPr id="4" name="Объект 3">
            <a:extLst>
              <a:ext uri="{FF2B5EF4-FFF2-40B4-BE49-F238E27FC236}">
                <a16:creationId xmlns:a16="http://schemas.microsoft.com/office/drawing/2014/main" id="{66A65492-C9B9-4CD5-8203-7CBC5F9782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3175" y="2031206"/>
            <a:ext cx="1600200" cy="2857500"/>
          </a:xfrm>
        </p:spPr>
      </p:pic>
      <p:pic>
        <p:nvPicPr>
          <p:cNvPr id="5" name="Рисунок 4">
            <a:extLst>
              <a:ext uri="{FF2B5EF4-FFF2-40B4-BE49-F238E27FC236}">
                <a16:creationId xmlns:a16="http://schemas.microsoft.com/office/drawing/2014/main" id="{CBE80628-326D-427F-8D00-D177327CA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251" y="428512"/>
            <a:ext cx="4286774" cy="6063329"/>
          </a:xfrm>
          <a:prstGeom prst="rect">
            <a:avLst/>
          </a:prstGeom>
        </p:spPr>
      </p:pic>
      <p:sp>
        <p:nvSpPr>
          <p:cNvPr id="2" name="Пузырек для мыслей: облако 1">
            <a:extLst>
              <a:ext uri="{FF2B5EF4-FFF2-40B4-BE49-F238E27FC236}">
                <a16:creationId xmlns:a16="http://schemas.microsoft.com/office/drawing/2014/main" id="{5314138B-59BA-4940-85B5-35C286112A62}"/>
              </a:ext>
            </a:extLst>
          </p:cNvPr>
          <p:cNvSpPr/>
          <p:nvPr/>
        </p:nvSpPr>
        <p:spPr>
          <a:xfrm rot="19841077">
            <a:off x="4469083" y="1194008"/>
            <a:ext cx="2812561" cy="226616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latin typeface="Arial Black" panose="020B0A04020102020204" pitchFamily="34" charset="0"/>
              </a:rPr>
              <a:t>Что происходит?</a:t>
            </a:r>
          </a:p>
          <a:p>
            <a:pPr algn="ctr"/>
            <a:r>
              <a:rPr lang="ru-RU" dirty="0">
                <a:latin typeface="Arial Black" panose="020B0A04020102020204" pitchFamily="34" charset="0"/>
              </a:rPr>
              <a:t>Что это значит</a:t>
            </a:r>
            <a:r>
              <a:rPr lang="ru-RU" dirty="0"/>
              <a:t>? </a:t>
            </a:r>
          </a:p>
        </p:txBody>
      </p:sp>
    </p:spTree>
    <p:extLst>
      <p:ext uri="{BB962C8B-B14F-4D97-AF65-F5344CB8AC3E}">
        <p14:creationId xmlns:p14="http://schemas.microsoft.com/office/powerpoint/2010/main" val="54096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Заголовок 8">
            <a:extLst>
              <a:ext uri="{FF2B5EF4-FFF2-40B4-BE49-F238E27FC236}">
                <a16:creationId xmlns:a16="http://schemas.microsoft.com/office/drawing/2014/main" id="{D5D5F434-0C86-45A1-B85E-017E8A585914}"/>
              </a:ext>
            </a:extLst>
          </p:cNvPr>
          <p:cNvSpPr>
            <a:spLocks noGrp="1"/>
          </p:cNvSpPr>
          <p:nvPr>
            <p:ph type="title"/>
          </p:nvPr>
        </p:nvSpPr>
        <p:spPr>
          <a:xfrm>
            <a:off x="159391" y="1722796"/>
            <a:ext cx="4462943" cy="3042151"/>
          </a:xfrm>
        </p:spPr>
        <p:txBody>
          <a:bodyPr>
            <a:noAutofit/>
          </a:bodyPr>
          <a:lstStyle/>
          <a:p>
            <a:br>
              <a:rPr lang="ru-RU" sz="2000" dirty="0"/>
            </a:br>
            <a:endParaRPr lang="ru-RU" sz="2000" dirty="0"/>
          </a:p>
        </p:txBody>
      </p:sp>
      <p:pic>
        <p:nvPicPr>
          <p:cNvPr id="4" name="Объект 3">
            <a:extLst>
              <a:ext uri="{FF2B5EF4-FFF2-40B4-BE49-F238E27FC236}">
                <a16:creationId xmlns:a16="http://schemas.microsoft.com/office/drawing/2014/main" id="{93C044BD-B72F-4B07-B4B7-93DC1690B4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51532" y="99665"/>
            <a:ext cx="5927725" cy="3334345"/>
          </a:xfrm>
        </p:spPr>
      </p:pic>
      <p:sp>
        <p:nvSpPr>
          <p:cNvPr id="2" name="Пузырек для мыслей: облако 1">
            <a:extLst>
              <a:ext uri="{FF2B5EF4-FFF2-40B4-BE49-F238E27FC236}">
                <a16:creationId xmlns:a16="http://schemas.microsoft.com/office/drawing/2014/main" id="{5314138B-59BA-4940-85B5-35C286112A62}"/>
              </a:ext>
            </a:extLst>
          </p:cNvPr>
          <p:cNvSpPr/>
          <p:nvPr/>
        </p:nvSpPr>
        <p:spPr>
          <a:xfrm rot="19841077">
            <a:off x="3310913" y="190310"/>
            <a:ext cx="2751994" cy="176735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latin typeface="Arial Black" panose="020B0A04020102020204" pitchFamily="34" charset="0"/>
              </a:rPr>
              <a:t>Что происходит?</a:t>
            </a:r>
          </a:p>
          <a:p>
            <a:pPr algn="ctr"/>
            <a:r>
              <a:rPr lang="ru-RU" dirty="0">
                <a:latin typeface="Arial Black" panose="020B0A04020102020204" pitchFamily="34" charset="0"/>
              </a:rPr>
              <a:t>Что это значит</a:t>
            </a:r>
            <a:r>
              <a:rPr lang="ru-RU" dirty="0"/>
              <a:t>? </a:t>
            </a:r>
          </a:p>
        </p:txBody>
      </p:sp>
      <p:pic>
        <p:nvPicPr>
          <p:cNvPr id="7" name="Рисунок 6">
            <a:extLst>
              <a:ext uri="{FF2B5EF4-FFF2-40B4-BE49-F238E27FC236}">
                <a16:creationId xmlns:a16="http://schemas.microsoft.com/office/drawing/2014/main" id="{36FCD592-AC8F-400A-B9AB-4EE981366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0782" y="3710031"/>
            <a:ext cx="4295163" cy="2686574"/>
          </a:xfrm>
          <a:prstGeom prst="rect">
            <a:avLst/>
          </a:prstGeom>
        </p:spPr>
      </p:pic>
      <p:pic>
        <p:nvPicPr>
          <p:cNvPr id="11" name="Рисунок 10">
            <a:extLst>
              <a:ext uri="{FF2B5EF4-FFF2-40B4-BE49-F238E27FC236}">
                <a16:creationId xmlns:a16="http://schemas.microsoft.com/office/drawing/2014/main" id="{F126A10B-849F-451E-A4A9-B3553C82C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8843" y="3429000"/>
            <a:ext cx="1600200" cy="2857500"/>
          </a:xfrm>
          <a:prstGeom prst="rect">
            <a:avLst/>
          </a:prstGeom>
        </p:spPr>
      </p:pic>
      <p:sp>
        <p:nvSpPr>
          <p:cNvPr id="14" name="Прямоугольник 13">
            <a:extLst>
              <a:ext uri="{FF2B5EF4-FFF2-40B4-BE49-F238E27FC236}">
                <a16:creationId xmlns:a16="http://schemas.microsoft.com/office/drawing/2014/main" id="{E22A661F-EAB2-452F-8E42-27412EDA45D8}"/>
              </a:ext>
            </a:extLst>
          </p:cNvPr>
          <p:cNvSpPr/>
          <p:nvPr/>
        </p:nvSpPr>
        <p:spPr>
          <a:xfrm>
            <a:off x="309170" y="2103376"/>
            <a:ext cx="4295163" cy="3139321"/>
          </a:xfrm>
          <a:prstGeom prst="rect">
            <a:avLst/>
          </a:prstGeom>
        </p:spPr>
        <p:txBody>
          <a:bodyPr wrap="square">
            <a:spAutoFit/>
          </a:bodyPr>
          <a:lstStyle/>
          <a:p>
            <a:r>
              <a:rPr lang="ru-RU" dirty="0">
                <a:solidFill>
                  <a:schemeClr val="bg1"/>
                </a:solidFill>
                <a:latin typeface="+mj-lt"/>
              </a:rPr>
              <a:t>Мем из «</a:t>
            </a:r>
            <a:r>
              <a:rPr lang="ru-RU" dirty="0" err="1">
                <a:solidFill>
                  <a:schemeClr val="bg1"/>
                </a:solidFill>
                <a:latin typeface="+mj-lt"/>
              </a:rPr>
              <a:t>Вконтакте</a:t>
            </a:r>
            <a:r>
              <a:rPr lang="ru-RU" dirty="0">
                <a:solidFill>
                  <a:schemeClr val="bg1"/>
                </a:solidFill>
                <a:latin typeface="+mj-lt"/>
              </a:rPr>
              <a:t>», популярный в 2015 году </a:t>
            </a:r>
            <a:r>
              <a:rPr lang="ru-RU" dirty="0" err="1">
                <a:solidFill>
                  <a:schemeClr val="bg1"/>
                </a:solidFill>
                <a:latin typeface="+mj-lt"/>
              </a:rPr>
              <a:t>хэштег</a:t>
            </a:r>
            <a:r>
              <a:rPr lang="ru-RU" dirty="0">
                <a:solidFill>
                  <a:schemeClr val="bg1"/>
                </a:solidFill>
                <a:latin typeface="+mj-lt"/>
              </a:rPr>
              <a:t>. Состоит из слов прощания («пока»), и слова-звукоподражания мяуканью на японском («</a:t>
            </a:r>
            <a:r>
              <a:rPr lang="ru-RU" dirty="0" err="1">
                <a:solidFill>
                  <a:schemeClr val="bg1"/>
                </a:solidFill>
                <a:latin typeface="+mj-lt"/>
              </a:rPr>
              <a:t>ня</a:t>
            </a:r>
            <a:r>
              <a:rPr lang="ru-RU" dirty="0">
                <a:solidFill>
                  <a:schemeClr val="bg1"/>
                </a:solidFill>
                <a:latin typeface="+mj-lt"/>
              </a:rPr>
              <a:t>»), популярного у </a:t>
            </a:r>
            <a:r>
              <a:rPr lang="ru-RU" dirty="0" err="1">
                <a:solidFill>
                  <a:schemeClr val="bg1"/>
                </a:solidFill>
                <a:latin typeface="+mj-lt"/>
              </a:rPr>
              <a:t>анимешников</a:t>
            </a:r>
            <a:r>
              <a:rPr lang="ru-RU" dirty="0">
                <a:solidFill>
                  <a:schemeClr val="bg1"/>
                </a:solidFill>
                <a:latin typeface="+mj-lt"/>
              </a:rPr>
              <a:t>. Впервые фраза прозвучала утром 22 ноября 2015 года. Её как прощальную «записку» на своей стене в «ВК» опубликовала подросток </a:t>
            </a:r>
            <a:r>
              <a:rPr lang="ru-RU" dirty="0" err="1">
                <a:solidFill>
                  <a:schemeClr val="bg1"/>
                </a:solidFill>
                <a:latin typeface="+mj-lt"/>
              </a:rPr>
              <a:t>Рина</a:t>
            </a:r>
            <a:r>
              <a:rPr lang="ru-RU" dirty="0">
                <a:solidFill>
                  <a:schemeClr val="bg1"/>
                </a:solidFill>
                <a:latin typeface="+mj-lt"/>
              </a:rPr>
              <a:t> </a:t>
            </a:r>
            <a:r>
              <a:rPr lang="ru-RU" dirty="0" err="1">
                <a:solidFill>
                  <a:schemeClr val="bg1"/>
                </a:solidFill>
                <a:latin typeface="+mj-lt"/>
              </a:rPr>
              <a:t>Паленкова</a:t>
            </a:r>
            <a:r>
              <a:rPr lang="ru-RU" dirty="0">
                <a:solidFill>
                  <a:schemeClr val="bg1"/>
                </a:solidFill>
                <a:latin typeface="+mj-lt"/>
              </a:rPr>
              <a:t>.</a:t>
            </a:r>
          </a:p>
        </p:txBody>
      </p:sp>
    </p:spTree>
    <p:extLst>
      <p:ext uri="{BB962C8B-B14F-4D97-AF65-F5344CB8AC3E}">
        <p14:creationId xmlns:p14="http://schemas.microsoft.com/office/powerpoint/2010/main" val="29006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Заголовок 8">
            <a:extLst>
              <a:ext uri="{FF2B5EF4-FFF2-40B4-BE49-F238E27FC236}">
                <a16:creationId xmlns:a16="http://schemas.microsoft.com/office/drawing/2014/main" id="{D5D5F434-0C86-45A1-B85E-017E8A585914}"/>
              </a:ext>
            </a:extLst>
          </p:cNvPr>
          <p:cNvSpPr>
            <a:spLocks noGrp="1"/>
          </p:cNvSpPr>
          <p:nvPr>
            <p:ph type="title"/>
          </p:nvPr>
        </p:nvSpPr>
        <p:spPr>
          <a:xfrm>
            <a:off x="159391" y="1722796"/>
            <a:ext cx="4462943" cy="3738437"/>
          </a:xfrm>
        </p:spPr>
        <p:txBody>
          <a:bodyPr>
            <a:noAutofit/>
          </a:bodyPr>
          <a:lstStyle/>
          <a:p>
            <a:r>
              <a:rPr lang="ru-RU" sz="2800" dirty="0"/>
              <a:t>Используется мем для того, чтобы </a:t>
            </a:r>
            <a:r>
              <a:rPr lang="ru-RU" sz="2800" b="1" dirty="0"/>
              <a:t>попрощаться</a:t>
            </a:r>
            <a:r>
              <a:rPr lang="ru-RU" sz="2800" dirty="0"/>
              <a:t> с кем-то в диалоге, либо показать </a:t>
            </a:r>
            <a:r>
              <a:rPr lang="ru-RU" sz="2800" b="1" dirty="0"/>
              <a:t>разочарование</a:t>
            </a:r>
            <a:r>
              <a:rPr lang="ru-RU" sz="2800" dirty="0"/>
              <a:t> каким-то событием, которое перерастает в неудержимое желание уйти из жизни.</a:t>
            </a:r>
            <a:br>
              <a:rPr lang="ru-RU" sz="2000" dirty="0"/>
            </a:br>
            <a:endParaRPr lang="ru-RU" sz="2000" dirty="0"/>
          </a:p>
        </p:txBody>
      </p:sp>
      <p:pic>
        <p:nvPicPr>
          <p:cNvPr id="4" name="Объект 3">
            <a:extLst>
              <a:ext uri="{FF2B5EF4-FFF2-40B4-BE49-F238E27FC236}">
                <a16:creationId xmlns:a16="http://schemas.microsoft.com/office/drawing/2014/main" id="{93C044BD-B72F-4B07-B4B7-93DC1690B4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51532" y="99665"/>
            <a:ext cx="4850817" cy="3334345"/>
          </a:xfrm>
        </p:spPr>
      </p:pic>
      <p:pic>
        <p:nvPicPr>
          <p:cNvPr id="7" name="Рисунок 6">
            <a:extLst>
              <a:ext uri="{FF2B5EF4-FFF2-40B4-BE49-F238E27FC236}">
                <a16:creationId xmlns:a16="http://schemas.microsoft.com/office/drawing/2014/main" id="{36FCD592-AC8F-400A-B9AB-4EE981366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0782" y="3710031"/>
            <a:ext cx="4295163" cy="2686574"/>
          </a:xfrm>
          <a:prstGeom prst="rect">
            <a:avLst/>
          </a:prstGeom>
        </p:spPr>
      </p:pic>
      <p:pic>
        <p:nvPicPr>
          <p:cNvPr id="11" name="Рисунок 10">
            <a:extLst>
              <a:ext uri="{FF2B5EF4-FFF2-40B4-BE49-F238E27FC236}">
                <a16:creationId xmlns:a16="http://schemas.microsoft.com/office/drawing/2014/main" id="{F126A10B-849F-451E-A4A9-B3553C82C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8843" y="3429000"/>
            <a:ext cx="1600200" cy="2857500"/>
          </a:xfrm>
          <a:prstGeom prst="rect">
            <a:avLst/>
          </a:prstGeom>
        </p:spPr>
      </p:pic>
    </p:spTree>
    <p:extLst>
      <p:ext uri="{BB962C8B-B14F-4D97-AF65-F5344CB8AC3E}">
        <p14:creationId xmlns:p14="http://schemas.microsoft.com/office/powerpoint/2010/main" val="1732606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Заголовок 8">
            <a:extLst>
              <a:ext uri="{FF2B5EF4-FFF2-40B4-BE49-F238E27FC236}">
                <a16:creationId xmlns:a16="http://schemas.microsoft.com/office/drawing/2014/main" id="{D5D5F434-0C86-45A1-B85E-017E8A585914}"/>
              </a:ext>
            </a:extLst>
          </p:cNvPr>
          <p:cNvSpPr>
            <a:spLocks noGrp="1"/>
          </p:cNvSpPr>
          <p:nvPr>
            <p:ph type="title"/>
          </p:nvPr>
        </p:nvSpPr>
        <p:spPr>
          <a:xfrm>
            <a:off x="234892" y="-1459685"/>
            <a:ext cx="4256420" cy="4647501"/>
          </a:xfrm>
        </p:spPr>
        <p:txBody>
          <a:bodyPr>
            <a:noAutofit/>
          </a:bodyPr>
          <a:lstStyle/>
          <a:p>
            <a:pPr algn="ctr"/>
            <a:r>
              <a:rPr lang="ru-RU" sz="2400" dirty="0"/>
              <a:t>В «Тик Ток» можно встретить подражателей Р.П., а также немалое количество видео с поездами и хештегами #</a:t>
            </a:r>
            <a:r>
              <a:rPr lang="ru-RU" sz="2400" dirty="0" err="1"/>
              <a:t>летитмояголова</a:t>
            </a:r>
            <a:r>
              <a:rPr lang="ru-RU" sz="2400" dirty="0"/>
              <a:t> </a:t>
            </a:r>
            <a:r>
              <a:rPr lang="en-US" sz="2400" dirty="0"/>
              <a:t>#</a:t>
            </a:r>
            <a:r>
              <a:rPr lang="ru-RU" sz="2400" dirty="0" err="1"/>
              <a:t>няпока</a:t>
            </a:r>
            <a:r>
              <a:rPr lang="ru-RU" sz="2400" dirty="0"/>
              <a:t>  и другое. </a:t>
            </a:r>
            <a:br>
              <a:rPr lang="ru-RU" sz="2000" dirty="0"/>
            </a:br>
            <a:endParaRPr lang="ru-RU" sz="2000" dirty="0"/>
          </a:p>
        </p:txBody>
      </p:sp>
      <p:pic>
        <p:nvPicPr>
          <p:cNvPr id="11" name="Рисунок 10">
            <a:extLst>
              <a:ext uri="{FF2B5EF4-FFF2-40B4-BE49-F238E27FC236}">
                <a16:creationId xmlns:a16="http://schemas.microsoft.com/office/drawing/2014/main" id="{F126A10B-849F-451E-A4A9-B3553C82C4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2409" y="225572"/>
            <a:ext cx="1600200" cy="2857500"/>
          </a:xfrm>
          <a:prstGeom prst="rect">
            <a:avLst/>
          </a:prstGeom>
        </p:spPr>
      </p:pic>
      <p:pic>
        <p:nvPicPr>
          <p:cNvPr id="6" name="Объект 5">
            <a:extLst>
              <a:ext uri="{FF2B5EF4-FFF2-40B4-BE49-F238E27FC236}">
                <a16:creationId xmlns:a16="http://schemas.microsoft.com/office/drawing/2014/main" id="{D86A7001-4F01-439E-9E30-ADE5BFDDB2D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90782" y="225572"/>
            <a:ext cx="2904250" cy="4287706"/>
          </a:xfrm>
        </p:spPr>
      </p:pic>
      <p:pic>
        <p:nvPicPr>
          <p:cNvPr id="10" name="Рисунок 9">
            <a:extLst>
              <a:ext uri="{FF2B5EF4-FFF2-40B4-BE49-F238E27FC236}">
                <a16:creationId xmlns:a16="http://schemas.microsoft.com/office/drawing/2014/main" id="{05B8382C-6539-49EB-9EA0-13927D6B9E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2351" y="225572"/>
            <a:ext cx="2322738" cy="4056077"/>
          </a:xfrm>
          <a:prstGeom prst="rect">
            <a:avLst/>
          </a:prstGeom>
        </p:spPr>
      </p:pic>
      <p:pic>
        <p:nvPicPr>
          <p:cNvPr id="13" name="Рисунок 12">
            <a:extLst>
              <a:ext uri="{FF2B5EF4-FFF2-40B4-BE49-F238E27FC236}">
                <a16:creationId xmlns:a16="http://schemas.microsoft.com/office/drawing/2014/main" id="{6E3D5896-C73C-49CF-A97D-FF4456F921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0003" y="4458690"/>
            <a:ext cx="2005086" cy="2005086"/>
          </a:xfrm>
          <a:prstGeom prst="rect">
            <a:avLst/>
          </a:prstGeom>
        </p:spPr>
      </p:pic>
      <p:sp>
        <p:nvSpPr>
          <p:cNvPr id="16" name="Заголовок 8">
            <a:extLst>
              <a:ext uri="{FF2B5EF4-FFF2-40B4-BE49-F238E27FC236}">
                <a16:creationId xmlns:a16="http://schemas.microsoft.com/office/drawing/2014/main" id="{D18BA24D-742D-49CA-8DAE-38C3CDD15F7E}"/>
              </a:ext>
            </a:extLst>
          </p:cNvPr>
          <p:cNvSpPr txBox="1">
            <a:spLocks/>
          </p:cNvSpPr>
          <p:nvPr/>
        </p:nvSpPr>
        <p:spPr>
          <a:xfrm>
            <a:off x="228104" y="3583567"/>
            <a:ext cx="4462943" cy="157566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0" i="0" kern="1200" spc="-50" baseline="0">
                <a:solidFill>
                  <a:srgbClr val="FFFFFF"/>
                </a:solidFill>
                <a:latin typeface="+mj-lt"/>
                <a:ea typeface="+mj-ea"/>
                <a:cs typeface="+mj-cs"/>
              </a:defRPr>
            </a:lvl1pPr>
          </a:lstStyle>
          <a:p>
            <a:pPr algn="ctr"/>
            <a:r>
              <a:rPr lang="ru-RU" sz="2000" dirty="0"/>
              <a:t>Подростки романтизировали</a:t>
            </a:r>
          </a:p>
          <a:p>
            <a:pPr algn="ctr"/>
            <a:r>
              <a:rPr lang="ru-RU" sz="2000" dirty="0"/>
              <a:t>образ несовершеннолетней и используют его как в роликах, так и в популярном арте</a:t>
            </a:r>
            <a:br>
              <a:rPr lang="ru-RU" sz="2000" dirty="0"/>
            </a:br>
            <a:endParaRPr lang="ru-RU" sz="2000" dirty="0"/>
          </a:p>
        </p:txBody>
      </p:sp>
    </p:spTree>
    <p:extLst>
      <p:ext uri="{BB962C8B-B14F-4D97-AF65-F5344CB8AC3E}">
        <p14:creationId xmlns:p14="http://schemas.microsoft.com/office/powerpoint/2010/main" val="3904261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Заголовок 8">
            <a:extLst>
              <a:ext uri="{FF2B5EF4-FFF2-40B4-BE49-F238E27FC236}">
                <a16:creationId xmlns:a16="http://schemas.microsoft.com/office/drawing/2014/main" id="{D5D5F434-0C86-45A1-B85E-017E8A585914}"/>
              </a:ext>
            </a:extLst>
          </p:cNvPr>
          <p:cNvSpPr>
            <a:spLocks noGrp="1"/>
          </p:cNvSpPr>
          <p:nvPr>
            <p:ph type="title"/>
          </p:nvPr>
        </p:nvSpPr>
        <p:spPr>
          <a:xfrm>
            <a:off x="159392" y="2164360"/>
            <a:ext cx="4454554" cy="3756926"/>
          </a:xfrm>
        </p:spPr>
        <p:txBody>
          <a:bodyPr>
            <a:noAutofit/>
          </a:bodyPr>
          <a:lstStyle/>
          <a:p>
            <a:r>
              <a:rPr lang="ru-RU" sz="2000" dirty="0"/>
              <a:t>Возвращение моды на субкультуру скинхедов в 2023 году – это не только тенденция в популярной одежде, которая привлекает подростков, но и «заигрывание» с идеологией правого толка и героизация экстремистов, прежде всего членов БТО - экстремистской  неонацистской группировки, существовавшей в Санкт-Петербурге с 9 августа 2003 года. </a:t>
            </a:r>
            <a:br>
              <a:rPr lang="ru-RU" sz="2000" dirty="0"/>
            </a:br>
            <a:endParaRPr lang="ru-RU" sz="2000" dirty="0"/>
          </a:p>
        </p:txBody>
      </p:sp>
      <p:sp>
        <p:nvSpPr>
          <p:cNvPr id="2" name="Пузырек для мыслей: облако 1">
            <a:extLst>
              <a:ext uri="{FF2B5EF4-FFF2-40B4-BE49-F238E27FC236}">
                <a16:creationId xmlns:a16="http://schemas.microsoft.com/office/drawing/2014/main" id="{5314138B-59BA-4940-85B5-35C286112A62}"/>
              </a:ext>
            </a:extLst>
          </p:cNvPr>
          <p:cNvSpPr/>
          <p:nvPr/>
        </p:nvSpPr>
        <p:spPr>
          <a:xfrm rot="19841077">
            <a:off x="4700376" y="228013"/>
            <a:ext cx="1354535" cy="115037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7200" b="1" dirty="0"/>
              <a:t>? </a:t>
            </a:r>
          </a:p>
        </p:txBody>
      </p:sp>
      <p:pic>
        <p:nvPicPr>
          <p:cNvPr id="8" name="Объект 7">
            <a:extLst>
              <a:ext uri="{FF2B5EF4-FFF2-40B4-BE49-F238E27FC236}">
                <a16:creationId xmlns:a16="http://schemas.microsoft.com/office/drawing/2014/main" id="{062C5976-20D7-4A2A-A510-5BB4828E89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79721" y="1653545"/>
            <a:ext cx="5927725" cy="3756927"/>
          </a:xfrm>
        </p:spPr>
      </p:pic>
      <p:sp>
        <p:nvSpPr>
          <p:cNvPr id="10" name="Молния 9">
            <a:extLst>
              <a:ext uri="{FF2B5EF4-FFF2-40B4-BE49-F238E27FC236}">
                <a16:creationId xmlns:a16="http://schemas.microsoft.com/office/drawing/2014/main" id="{DCA59366-B4B5-471F-8B60-5B6358B05355}"/>
              </a:ext>
            </a:extLst>
          </p:cNvPr>
          <p:cNvSpPr/>
          <p:nvPr/>
        </p:nvSpPr>
        <p:spPr>
          <a:xfrm rot="5235219">
            <a:off x="7801761" y="419450"/>
            <a:ext cx="1283516" cy="1551963"/>
          </a:xfrm>
          <a:prstGeom prst="lightningBol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Молния 10">
            <a:extLst>
              <a:ext uri="{FF2B5EF4-FFF2-40B4-BE49-F238E27FC236}">
                <a16:creationId xmlns:a16="http://schemas.microsoft.com/office/drawing/2014/main" id="{9C0A108B-E428-4518-9FB1-2D9C45545BF4}"/>
              </a:ext>
            </a:extLst>
          </p:cNvPr>
          <p:cNvSpPr/>
          <p:nvPr/>
        </p:nvSpPr>
        <p:spPr>
          <a:xfrm>
            <a:off x="5075339" y="5167618"/>
            <a:ext cx="1644243" cy="1379170"/>
          </a:xfrm>
          <a:prstGeom prst="lightningBol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EC758D3F-906D-4D68-9848-9DEBDC50BCCF}"/>
              </a:ext>
            </a:extLst>
          </p:cNvPr>
          <p:cNvSpPr/>
          <p:nvPr/>
        </p:nvSpPr>
        <p:spPr>
          <a:xfrm>
            <a:off x="276837" y="313074"/>
            <a:ext cx="1619075" cy="1764714"/>
          </a:xfrm>
          <a:prstGeom prst="rect">
            <a:avLst/>
          </a:prstGeom>
        </p:spPr>
        <p:txBody>
          <a:bodyPr wrap="square">
            <a:spAutoFit/>
          </a:bodyPr>
          <a:lstStyle/>
          <a:p>
            <a:pPr algn="just">
              <a:lnSpc>
                <a:spcPct val="107000"/>
              </a:lnSpc>
              <a:spcAft>
                <a:spcPts val="800"/>
              </a:spcAft>
            </a:pP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боровиков </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ru-RU"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воеводин</a:t>
            </a: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ru-RU"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славароду</a:t>
            </a:r>
            <a:endParaRPr lang="ru-RU"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кислый </a:t>
            </a:r>
            <a:endParaRPr lang="ru-RU"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БТО</a:t>
            </a:r>
            <a:endParaRPr lang="ru-RU"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4108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Заголовок 8">
            <a:extLst>
              <a:ext uri="{FF2B5EF4-FFF2-40B4-BE49-F238E27FC236}">
                <a16:creationId xmlns:a16="http://schemas.microsoft.com/office/drawing/2014/main" id="{D5D5F434-0C86-45A1-B85E-017E8A585914}"/>
              </a:ext>
            </a:extLst>
          </p:cNvPr>
          <p:cNvSpPr>
            <a:spLocks noGrp="1"/>
          </p:cNvSpPr>
          <p:nvPr>
            <p:ph type="title"/>
          </p:nvPr>
        </p:nvSpPr>
        <p:spPr>
          <a:xfrm>
            <a:off x="34154" y="2077788"/>
            <a:ext cx="4655292" cy="3332684"/>
          </a:xfrm>
        </p:spPr>
        <p:txBody>
          <a:bodyPr>
            <a:noAutofit/>
          </a:bodyPr>
          <a:lstStyle/>
          <a:p>
            <a:r>
              <a:rPr lang="ru-RU" sz="2000" dirty="0"/>
              <a:t>В «Тик Ток» чаще всего героизируется Боровиков Дмитрий (Кислый). Видео с Кислым сопровождаются комментариями: «Твое дело живет», а также «шуточными» видео, связанными с издевательствами над национальными меньшинствами.</a:t>
            </a:r>
          </a:p>
        </p:txBody>
      </p:sp>
      <p:sp>
        <p:nvSpPr>
          <p:cNvPr id="2" name="Пузырек для мыслей: облако 1">
            <a:extLst>
              <a:ext uri="{FF2B5EF4-FFF2-40B4-BE49-F238E27FC236}">
                <a16:creationId xmlns:a16="http://schemas.microsoft.com/office/drawing/2014/main" id="{5314138B-59BA-4940-85B5-35C286112A62}"/>
              </a:ext>
            </a:extLst>
          </p:cNvPr>
          <p:cNvSpPr/>
          <p:nvPr/>
        </p:nvSpPr>
        <p:spPr>
          <a:xfrm rot="19841077">
            <a:off x="3002049" y="376907"/>
            <a:ext cx="2426821" cy="2029301"/>
          </a:xfrm>
          <a:prstGeom prst="cloudCallou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7200" b="1" dirty="0"/>
              <a:t>? </a:t>
            </a:r>
          </a:p>
        </p:txBody>
      </p:sp>
      <p:sp>
        <p:nvSpPr>
          <p:cNvPr id="10" name="Молния 9">
            <a:extLst>
              <a:ext uri="{FF2B5EF4-FFF2-40B4-BE49-F238E27FC236}">
                <a16:creationId xmlns:a16="http://schemas.microsoft.com/office/drawing/2014/main" id="{DCA59366-B4B5-471F-8B60-5B6358B05355}"/>
              </a:ext>
            </a:extLst>
          </p:cNvPr>
          <p:cNvSpPr/>
          <p:nvPr/>
        </p:nvSpPr>
        <p:spPr>
          <a:xfrm rot="5235219">
            <a:off x="1619075" y="1451295"/>
            <a:ext cx="1283516" cy="1551963"/>
          </a:xfrm>
          <a:prstGeom prst="lightningBol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Молния 10">
            <a:extLst>
              <a:ext uri="{FF2B5EF4-FFF2-40B4-BE49-F238E27FC236}">
                <a16:creationId xmlns:a16="http://schemas.microsoft.com/office/drawing/2014/main" id="{9C0A108B-E428-4518-9FB1-2D9C45545BF4}"/>
              </a:ext>
            </a:extLst>
          </p:cNvPr>
          <p:cNvSpPr/>
          <p:nvPr/>
        </p:nvSpPr>
        <p:spPr>
          <a:xfrm>
            <a:off x="1669410" y="5478830"/>
            <a:ext cx="1355318" cy="1198807"/>
          </a:xfrm>
          <a:prstGeom prst="lightningBol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EC758D3F-906D-4D68-9848-9DEBDC50BCCF}"/>
              </a:ext>
            </a:extLst>
          </p:cNvPr>
          <p:cNvSpPr/>
          <p:nvPr/>
        </p:nvSpPr>
        <p:spPr>
          <a:xfrm>
            <a:off x="276837" y="313074"/>
            <a:ext cx="1619075" cy="1764714"/>
          </a:xfrm>
          <a:prstGeom prst="rect">
            <a:avLst/>
          </a:prstGeom>
        </p:spPr>
        <p:txBody>
          <a:bodyPr wrap="square">
            <a:spAutoFit/>
          </a:bodyPr>
          <a:lstStyle/>
          <a:p>
            <a:pPr algn="just">
              <a:lnSpc>
                <a:spcPct val="107000"/>
              </a:lnSpc>
              <a:spcAft>
                <a:spcPts val="800"/>
              </a:spcAft>
            </a:pP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боровиков </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ru-RU"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воеводин</a:t>
            </a: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ru-RU"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славароду</a:t>
            </a:r>
            <a:endParaRPr lang="ru-RU"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кислый </a:t>
            </a:r>
            <a:endParaRPr lang="ru-RU"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БТО</a:t>
            </a:r>
            <a:endParaRPr lang="ru-RU"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Объект 5">
            <a:extLst>
              <a:ext uri="{FF2B5EF4-FFF2-40B4-BE49-F238E27FC236}">
                <a16:creationId xmlns:a16="http://schemas.microsoft.com/office/drawing/2014/main" id="{8D2453B7-C366-4A1B-ACEA-F57E85C62F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49474" y="258322"/>
            <a:ext cx="3353691" cy="4951241"/>
          </a:xfrm>
        </p:spPr>
      </p:pic>
      <p:pic>
        <p:nvPicPr>
          <p:cNvPr id="13" name="Рисунок 12">
            <a:extLst>
              <a:ext uri="{FF2B5EF4-FFF2-40B4-BE49-F238E27FC236}">
                <a16:creationId xmlns:a16="http://schemas.microsoft.com/office/drawing/2014/main" id="{F2755822-C67D-424A-8609-B83BD4278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5585" y="83890"/>
            <a:ext cx="3034938" cy="5125673"/>
          </a:xfrm>
          <a:prstGeom prst="rect">
            <a:avLst/>
          </a:prstGeom>
        </p:spPr>
      </p:pic>
      <p:pic>
        <p:nvPicPr>
          <p:cNvPr id="15" name="Рисунок 14">
            <a:extLst>
              <a:ext uri="{FF2B5EF4-FFF2-40B4-BE49-F238E27FC236}">
                <a16:creationId xmlns:a16="http://schemas.microsoft.com/office/drawing/2014/main" id="{138FF89A-B41B-41D2-B8D5-C59E5A366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2909" y="3509570"/>
            <a:ext cx="1814820" cy="3168067"/>
          </a:xfrm>
          <a:prstGeom prst="rect">
            <a:avLst/>
          </a:prstGeom>
        </p:spPr>
      </p:pic>
    </p:spTree>
    <p:extLst>
      <p:ext uri="{BB962C8B-B14F-4D97-AF65-F5344CB8AC3E}">
        <p14:creationId xmlns:p14="http://schemas.microsoft.com/office/powerpoint/2010/main" val="951645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Заголовок 8">
            <a:extLst>
              <a:ext uri="{FF2B5EF4-FFF2-40B4-BE49-F238E27FC236}">
                <a16:creationId xmlns:a16="http://schemas.microsoft.com/office/drawing/2014/main" id="{D5D5F434-0C86-45A1-B85E-017E8A585914}"/>
              </a:ext>
            </a:extLst>
          </p:cNvPr>
          <p:cNvSpPr>
            <a:spLocks noGrp="1"/>
          </p:cNvSpPr>
          <p:nvPr>
            <p:ph type="title"/>
          </p:nvPr>
        </p:nvSpPr>
        <p:spPr>
          <a:xfrm>
            <a:off x="34153" y="2483141"/>
            <a:ext cx="4470735" cy="3727879"/>
          </a:xfrm>
        </p:spPr>
        <p:txBody>
          <a:bodyPr>
            <a:noAutofit/>
          </a:bodyPr>
          <a:lstStyle/>
          <a:p>
            <a:r>
              <a:rPr lang="ru-RU" sz="1800" dirty="0"/>
              <a:t>Также в «Тик Ток» немало видео использованием фотографий неонациста Тесака (Максим Марцинкевич), погибшего в местах лишения свободы. Такие видео устанавливались и среди подростков города Гомеля. Например, несовершеннолетний опубликовал «формулу» из изображений: нож, кастет, он вместе с другом, равно – фото Тесака унижающего «педофила». Такого рода проявления в молодежной и подростковой среде могут стимулировать агрессию и разжигание национальной розни</a:t>
            </a:r>
          </a:p>
        </p:txBody>
      </p:sp>
      <p:sp>
        <p:nvSpPr>
          <p:cNvPr id="2" name="Пузырек для мыслей: облако 1">
            <a:extLst>
              <a:ext uri="{FF2B5EF4-FFF2-40B4-BE49-F238E27FC236}">
                <a16:creationId xmlns:a16="http://schemas.microsoft.com/office/drawing/2014/main" id="{5314138B-59BA-4940-85B5-35C286112A62}"/>
              </a:ext>
            </a:extLst>
          </p:cNvPr>
          <p:cNvSpPr/>
          <p:nvPr/>
        </p:nvSpPr>
        <p:spPr>
          <a:xfrm rot="19841077">
            <a:off x="3002049" y="376907"/>
            <a:ext cx="2426821" cy="2029301"/>
          </a:xfrm>
          <a:prstGeom prst="cloudCallou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7200" b="1" dirty="0"/>
              <a:t>? </a:t>
            </a:r>
          </a:p>
        </p:txBody>
      </p:sp>
      <p:sp>
        <p:nvSpPr>
          <p:cNvPr id="10" name="Молния 9">
            <a:extLst>
              <a:ext uri="{FF2B5EF4-FFF2-40B4-BE49-F238E27FC236}">
                <a16:creationId xmlns:a16="http://schemas.microsoft.com/office/drawing/2014/main" id="{DCA59366-B4B5-471F-8B60-5B6358B05355}"/>
              </a:ext>
            </a:extLst>
          </p:cNvPr>
          <p:cNvSpPr/>
          <p:nvPr/>
        </p:nvSpPr>
        <p:spPr>
          <a:xfrm rot="5235219">
            <a:off x="671427" y="549200"/>
            <a:ext cx="1283516" cy="1551963"/>
          </a:xfrm>
          <a:prstGeom prst="lightningBol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Молния 10">
            <a:extLst>
              <a:ext uri="{FF2B5EF4-FFF2-40B4-BE49-F238E27FC236}">
                <a16:creationId xmlns:a16="http://schemas.microsoft.com/office/drawing/2014/main" id="{9C0A108B-E428-4518-9FB1-2D9C45545BF4}"/>
              </a:ext>
            </a:extLst>
          </p:cNvPr>
          <p:cNvSpPr/>
          <p:nvPr/>
        </p:nvSpPr>
        <p:spPr>
          <a:xfrm rot="18515049">
            <a:off x="2646619" y="5945522"/>
            <a:ext cx="1355318" cy="1198807"/>
          </a:xfrm>
          <a:prstGeom prst="lightningBol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EC758D3F-906D-4D68-9848-9DEBDC50BCCF}"/>
              </a:ext>
            </a:extLst>
          </p:cNvPr>
          <p:cNvSpPr/>
          <p:nvPr/>
        </p:nvSpPr>
        <p:spPr>
          <a:xfrm>
            <a:off x="276837" y="313074"/>
            <a:ext cx="2789836" cy="667812"/>
          </a:xfrm>
          <a:prstGeom prst="rect">
            <a:avLst/>
          </a:prstGeom>
        </p:spPr>
        <p:txBody>
          <a:bodyPr wrap="square">
            <a:spAutoFit/>
          </a:bodyPr>
          <a:lstStyle/>
          <a:p>
            <a:pPr algn="just">
              <a:lnSpc>
                <a:spcPct val="107000"/>
              </a:lnSpc>
              <a:spcAft>
                <a:spcPts val="800"/>
              </a:spcAft>
            </a:pPr>
            <a:r>
              <a:rPr lang="ru-RU" dirty="0">
                <a:solidFill>
                  <a:schemeClr val="bg1"/>
                </a:solidFill>
                <a:effectLst/>
                <a:latin typeface="+mj-lt"/>
                <a:ea typeface="Calibri" panose="020F0502020204030204" pitchFamily="34" charset="0"/>
                <a:cs typeface="Times New Roman" panose="02020603050405020304" pitchFamily="18" charset="0"/>
              </a:rPr>
              <a:t>Пример «безобидной» формулы </a:t>
            </a:r>
          </a:p>
        </p:txBody>
      </p:sp>
      <p:pic>
        <p:nvPicPr>
          <p:cNvPr id="7" name="Объект 6">
            <a:extLst>
              <a:ext uri="{FF2B5EF4-FFF2-40B4-BE49-F238E27FC236}">
                <a16:creationId xmlns:a16="http://schemas.microsoft.com/office/drawing/2014/main" id="{DF72EB1C-B390-46F4-9F6C-D6214E5837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88376" y="141681"/>
            <a:ext cx="1743010" cy="3007810"/>
          </a:xfrm>
        </p:spPr>
      </p:pic>
      <p:sp>
        <p:nvSpPr>
          <p:cNvPr id="8" name="Крест 7">
            <a:extLst>
              <a:ext uri="{FF2B5EF4-FFF2-40B4-BE49-F238E27FC236}">
                <a16:creationId xmlns:a16="http://schemas.microsoft.com/office/drawing/2014/main" id="{565656D3-6820-4FC7-9F27-197F65E3D131}"/>
              </a:ext>
            </a:extLst>
          </p:cNvPr>
          <p:cNvSpPr/>
          <p:nvPr/>
        </p:nvSpPr>
        <p:spPr>
          <a:xfrm>
            <a:off x="7424257" y="1459684"/>
            <a:ext cx="889233" cy="796955"/>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 name="Рисунок 15">
            <a:extLst>
              <a:ext uri="{FF2B5EF4-FFF2-40B4-BE49-F238E27FC236}">
                <a16:creationId xmlns:a16="http://schemas.microsoft.com/office/drawing/2014/main" id="{ACE90DC1-564A-4363-9B22-B24754E0C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5511" y="141681"/>
            <a:ext cx="1855156" cy="3108115"/>
          </a:xfrm>
          <a:prstGeom prst="rect">
            <a:avLst/>
          </a:prstGeom>
        </p:spPr>
      </p:pic>
      <p:pic>
        <p:nvPicPr>
          <p:cNvPr id="19" name="Рисунок 18">
            <a:extLst>
              <a:ext uri="{FF2B5EF4-FFF2-40B4-BE49-F238E27FC236}">
                <a16:creationId xmlns:a16="http://schemas.microsoft.com/office/drawing/2014/main" id="{7BF55110-8E5E-45C7-81B5-3B56CBBF57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3026" y="3653516"/>
            <a:ext cx="2151693" cy="3062803"/>
          </a:xfrm>
          <a:prstGeom prst="rect">
            <a:avLst/>
          </a:prstGeom>
        </p:spPr>
      </p:pic>
      <p:sp>
        <p:nvSpPr>
          <p:cNvPr id="20" name="Равно 19">
            <a:extLst>
              <a:ext uri="{FF2B5EF4-FFF2-40B4-BE49-F238E27FC236}">
                <a16:creationId xmlns:a16="http://schemas.microsoft.com/office/drawing/2014/main" id="{59432FB9-8656-4F6D-9330-C6DB810D3540}"/>
              </a:ext>
            </a:extLst>
          </p:cNvPr>
          <p:cNvSpPr/>
          <p:nvPr/>
        </p:nvSpPr>
        <p:spPr>
          <a:xfrm>
            <a:off x="10788242" y="1459684"/>
            <a:ext cx="986550" cy="1023457"/>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556426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FD1E1222-2622-41EC-BB72-36574A58FA90}"/>
              </a:ext>
            </a:extLst>
          </p:cNvPr>
          <p:cNvSpPr>
            <a:spLocks noGrp="1"/>
          </p:cNvSpPr>
          <p:nvPr>
            <p:ph type="title"/>
          </p:nvPr>
        </p:nvSpPr>
        <p:spPr/>
        <p:txBody>
          <a:bodyPr>
            <a:normAutofit fontScale="90000"/>
          </a:bodyPr>
          <a:lstStyle/>
          <a:p>
            <a:r>
              <a:rPr lang="ru-RU" dirty="0"/>
              <a:t>Основные типы интернет опасностей:</a:t>
            </a:r>
            <a:br>
              <a:rPr lang="ru-RU" dirty="0"/>
            </a:br>
            <a:endParaRPr lang="ru-RU" dirty="0"/>
          </a:p>
        </p:txBody>
      </p:sp>
      <p:pic>
        <p:nvPicPr>
          <p:cNvPr id="9" name="Объект 8">
            <a:extLst>
              <a:ext uri="{FF2B5EF4-FFF2-40B4-BE49-F238E27FC236}">
                <a16:creationId xmlns:a16="http://schemas.microsoft.com/office/drawing/2014/main" id="{8C812205-79B4-41A2-A397-7C1AE6DCBF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113" y="2460986"/>
            <a:ext cx="5437187" cy="3610631"/>
          </a:xfrm>
        </p:spPr>
      </p:pic>
      <p:sp>
        <p:nvSpPr>
          <p:cNvPr id="7" name="Текст 6">
            <a:extLst>
              <a:ext uri="{FF2B5EF4-FFF2-40B4-BE49-F238E27FC236}">
                <a16:creationId xmlns:a16="http://schemas.microsoft.com/office/drawing/2014/main" id="{F3B561E1-3507-49AE-A130-4F2D2071918D}"/>
              </a:ext>
            </a:extLst>
          </p:cNvPr>
          <p:cNvSpPr>
            <a:spLocks noGrp="1"/>
          </p:cNvSpPr>
          <p:nvPr>
            <p:ph type="body" sz="half" idx="2"/>
          </p:nvPr>
        </p:nvSpPr>
        <p:spPr/>
        <p:txBody>
          <a:bodyPr/>
          <a:lstStyle/>
          <a:p>
            <a:endParaRPr lang="ru-RU" dirty="0"/>
          </a:p>
        </p:txBody>
      </p:sp>
      <p:sp>
        <p:nvSpPr>
          <p:cNvPr id="4" name="Дата 3">
            <a:extLst>
              <a:ext uri="{FF2B5EF4-FFF2-40B4-BE49-F238E27FC236}">
                <a16:creationId xmlns:a16="http://schemas.microsoft.com/office/drawing/2014/main" id="{E07736EE-451A-4D30-AAAC-8464D9F47774}"/>
              </a:ext>
            </a:extLst>
          </p:cNvPr>
          <p:cNvSpPr>
            <a:spLocks noGrp="1"/>
          </p:cNvSpPr>
          <p:nvPr>
            <p:ph type="dt" sz="half" idx="10"/>
          </p:nvPr>
        </p:nvSpPr>
        <p:spPr/>
        <p:txBody>
          <a:bodyPr/>
          <a:lstStyle/>
          <a:p>
            <a:r>
              <a:rPr lang="ru-RU" dirty="0"/>
              <a:t>КДН Гомельского ГИК </a:t>
            </a:r>
            <a:endParaRPr lang="en-US" dirty="0"/>
          </a:p>
          <a:p>
            <a:pPr rtl="0"/>
            <a:endParaRPr lang="en-US" dirty="0"/>
          </a:p>
        </p:txBody>
      </p:sp>
      <p:sp>
        <p:nvSpPr>
          <p:cNvPr id="10" name="Прямоугольник 9">
            <a:extLst>
              <a:ext uri="{FF2B5EF4-FFF2-40B4-BE49-F238E27FC236}">
                <a16:creationId xmlns:a16="http://schemas.microsoft.com/office/drawing/2014/main" id="{2BEC9FEA-75C4-40F6-9B6B-F6C47EA09A6C}"/>
              </a:ext>
            </a:extLst>
          </p:cNvPr>
          <p:cNvSpPr/>
          <p:nvPr/>
        </p:nvSpPr>
        <p:spPr>
          <a:xfrm>
            <a:off x="6362702" y="419101"/>
            <a:ext cx="5155136" cy="5632311"/>
          </a:xfrm>
          <a:prstGeom prst="rect">
            <a:avLst/>
          </a:prstGeom>
        </p:spPr>
        <p:txBody>
          <a:bodyPr wrap="square">
            <a:spAutoFit/>
          </a:bodyPr>
          <a:lstStyle/>
          <a:p>
            <a:pPr>
              <a:buFont typeface="Arial" panose="020B0604020202020204" pitchFamily="34" charset="0"/>
              <a:buChar char="•"/>
            </a:pPr>
            <a:r>
              <a:rPr lang="ru-RU" sz="2000" b="1" dirty="0">
                <a:solidFill>
                  <a:srgbClr val="000000"/>
                </a:solidFill>
                <a:latin typeface="Source Sans Pro" panose="020B0503030403020204" pitchFamily="34" charset="0"/>
              </a:rPr>
              <a:t>Педофилы.</a:t>
            </a:r>
            <a:r>
              <a:rPr lang="ru-RU" sz="2000" dirty="0">
                <a:solidFill>
                  <a:srgbClr val="000000"/>
                </a:solidFill>
                <a:latin typeface="Source Sans Pro" panose="020B0503030403020204" pitchFamily="34" charset="0"/>
              </a:rPr>
              <a:t> </a:t>
            </a:r>
          </a:p>
          <a:p>
            <a:pPr algn="just"/>
            <a:r>
              <a:rPr lang="ru-RU" sz="2000" dirty="0">
                <a:solidFill>
                  <a:srgbClr val="000000"/>
                </a:solidFill>
                <a:latin typeface="Source Sans Pro" panose="020B0503030403020204" pitchFamily="34" charset="0"/>
              </a:rPr>
              <a:t>Стараются сначала подружиться с ребенком, показать, что они на одной волне. Педофил постепенно выуживает необходимую информацию: школа, класс, адрес.  Он не обязательно будет лично встречаться с ребенком. Он может просить прислать фото или видео интимного характера. Представляясь работником модельного агентства завладеть заветной фотографией не сложно, ведь каждая третья девочка мечтает стать моделью. Получив одно фото, преступник начнет шантажировать ребенка и просить новые. Пугая тем, что покажет полученные фотографии одноклассникам или родителям, педофил получает то, что требует.</a:t>
            </a:r>
          </a:p>
        </p:txBody>
      </p:sp>
      <p:sp>
        <p:nvSpPr>
          <p:cNvPr id="11" name="Стрелка: штриховая вправо 10">
            <a:extLst>
              <a:ext uri="{FF2B5EF4-FFF2-40B4-BE49-F238E27FC236}">
                <a16:creationId xmlns:a16="http://schemas.microsoft.com/office/drawing/2014/main" id="{CAD5B26F-3C14-45F3-A5A4-6B8DE1530972}"/>
              </a:ext>
            </a:extLst>
          </p:cNvPr>
          <p:cNvSpPr/>
          <p:nvPr/>
        </p:nvSpPr>
        <p:spPr>
          <a:xfrm>
            <a:off x="4318000" y="622300"/>
            <a:ext cx="1905000" cy="146378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61184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Заголовок 8">
            <a:extLst>
              <a:ext uri="{FF2B5EF4-FFF2-40B4-BE49-F238E27FC236}">
                <a16:creationId xmlns:a16="http://schemas.microsoft.com/office/drawing/2014/main" id="{D5D5F434-0C86-45A1-B85E-017E8A585914}"/>
              </a:ext>
            </a:extLst>
          </p:cNvPr>
          <p:cNvSpPr>
            <a:spLocks noGrp="1"/>
          </p:cNvSpPr>
          <p:nvPr>
            <p:ph type="title"/>
          </p:nvPr>
        </p:nvSpPr>
        <p:spPr>
          <a:xfrm>
            <a:off x="159391" y="1722796"/>
            <a:ext cx="4286775" cy="3788771"/>
          </a:xfrm>
        </p:spPr>
        <p:txBody>
          <a:bodyPr>
            <a:noAutofit/>
          </a:bodyPr>
          <a:lstStyle/>
          <a:p>
            <a:br>
              <a:rPr lang="ru-RU" sz="2000" dirty="0"/>
            </a:br>
            <a:endParaRPr lang="ru-RU" sz="2000" dirty="0"/>
          </a:p>
        </p:txBody>
      </p:sp>
      <p:sp>
        <p:nvSpPr>
          <p:cNvPr id="3" name="Прямоугольник 2">
            <a:extLst>
              <a:ext uri="{FF2B5EF4-FFF2-40B4-BE49-F238E27FC236}">
                <a16:creationId xmlns:a16="http://schemas.microsoft.com/office/drawing/2014/main" id="{34D154AD-EB81-46AC-B794-BE099401D0FF}"/>
              </a:ext>
            </a:extLst>
          </p:cNvPr>
          <p:cNvSpPr/>
          <p:nvPr/>
        </p:nvSpPr>
        <p:spPr>
          <a:xfrm>
            <a:off x="80563" y="166917"/>
            <a:ext cx="2446789" cy="1171988"/>
          </a:xfrm>
          <a:prstGeom prst="rect">
            <a:avLst/>
          </a:prstGeom>
        </p:spPr>
        <p:txBody>
          <a:bodyPr wrap="square">
            <a:spAutoFit/>
          </a:bodyPr>
          <a:lstStyle/>
          <a:p>
            <a:pPr algn="just">
              <a:lnSpc>
                <a:spcPct val="107000"/>
              </a:lnSpc>
              <a:spcAft>
                <a:spcPts val="800"/>
              </a:spcAft>
            </a:pP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ru-RU"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мойгениальныйплан</a:t>
            </a:r>
            <a:endParaRPr lang="ru-RU"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ru-RU"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братисестра</a:t>
            </a:r>
            <a:endParaRPr lang="ru-RU"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24этаж</a:t>
            </a:r>
            <a:endParaRPr lang="ru-RU"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Прямоугольник 5">
            <a:extLst>
              <a:ext uri="{FF2B5EF4-FFF2-40B4-BE49-F238E27FC236}">
                <a16:creationId xmlns:a16="http://schemas.microsoft.com/office/drawing/2014/main" id="{966B437F-A640-4007-8148-C28730028F93}"/>
              </a:ext>
            </a:extLst>
          </p:cNvPr>
          <p:cNvSpPr/>
          <p:nvPr/>
        </p:nvSpPr>
        <p:spPr>
          <a:xfrm>
            <a:off x="159390" y="1346433"/>
            <a:ext cx="4286774" cy="5175135"/>
          </a:xfrm>
          <a:prstGeom prst="rect">
            <a:avLst/>
          </a:prstGeom>
        </p:spPr>
        <p:txBody>
          <a:bodyPr wrap="square">
            <a:spAutoFit/>
          </a:bodyPr>
          <a:lstStyle/>
          <a:p>
            <a:pPr algn="just">
              <a:lnSpc>
                <a:spcPct val="107000"/>
              </a:lnSpc>
              <a:spcAft>
                <a:spcPts val="0"/>
              </a:spcAft>
            </a:pP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В Киеве днем 2 октября двое подростков совершили самоубийство, </a:t>
            </a: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прыгнув</a:t>
            </a: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из окна 24 этажа. Оба погибли на месте. Они транслировали самоубийство в </a:t>
            </a:r>
            <a:r>
              <a:rPr lang="ru-RU"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TikTok</a:t>
            </a:r>
            <a:r>
              <a:rPr lang="ru-RU"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ru-RU" dirty="0">
                <a:solidFill>
                  <a:schemeClr val="bg1"/>
                </a:solidFill>
                <a:latin typeface="Times New Roman" panose="02020603050405020304" pitchFamily="18" charset="0"/>
                <a:ea typeface="Calibri" panose="020F0502020204030204" pitchFamily="34" charset="0"/>
              </a:rPr>
              <a:t>Погибшие – сводные брат и сестра 17 и 18 лет. Подростки, впечатленные трагедией, начали транслировать видео сопереживания, которые в дальнейшем переросли в троллинг. </a:t>
            </a:r>
          </a:p>
          <a:p>
            <a:endParaRPr lang="ru-RU" dirty="0">
              <a:solidFill>
                <a:schemeClr val="bg1"/>
              </a:solidFill>
              <a:latin typeface="Times New Roman" panose="02020603050405020304" pitchFamily="18" charset="0"/>
            </a:endParaRPr>
          </a:p>
          <a:p>
            <a:r>
              <a:rPr lang="ru-RU" dirty="0" err="1">
                <a:solidFill>
                  <a:schemeClr val="bg1"/>
                </a:solidFill>
                <a:latin typeface="+mj-lt"/>
              </a:rPr>
              <a:t>Хэштег</a:t>
            </a:r>
            <a:r>
              <a:rPr lang="ru-RU" dirty="0">
                <a:solidFill>
                  <a:schemeClr val="bg1"/>
                </a:solidFill>
                <a:latin typeface="+mj-lt"/>
              </a:rPr>
              <a:t> #</a:t>
            </a:r>
            <a:r>
              <a:rPr lang="ru-RU" dirty="0" err="1">
                <a:solidFill>
                  <a:schemeClr val="bg1"/>
                </a:solidFill>
                <a:latin typeface="+mj-lt"/>
              </a:rPr>
              <a:t>мойгениальныйплан</a:t>
            </a:r>
            <a:r>
              <a:rPr lang="ru-RU" dirty="0">
                <a:solidFill>
                  <a:schemeClr val="bg1"/>
                </a:solidFill>
                <a:latin typeface="+mj-lt"/>
              </a:rPr>
              <a:t> используется, если нет выхода и единственный выход – суицид. В дальнейшем начал использоваться и в шуточных роликах: если я не сдам сессию, то #</a:t>
            </a:r>
            <a:r>
              <a:rPr lang="ru-RU" dirty="0" err="1">
                <a:solidFill>
                  <a:schemeClr val="bg1"/>
                </a:solidFill>
                <a:latin typeface="+mj-lt"/>
              </a:rPr>
              <a:t>мойгениальныйплан</a:t>
            </a:r>
            <a:r>
              <a:rPr lang="ru-RU" dirty="0">
                <a:solidFill>
                  <a:schemeClr val="bg1"/>
                </a:solidFill>
                <a:latin typeface="+mj-lt"/>
              </a:rPr>
              <a:t>. </a:t>
            </a:r>
          </a:p>
        </p:txBody>
      </p:sp>
      <p:pic>
        <p:nvPicPr>
          <p:cNvPr id="11" name="Объект 10">
            <a:extLst>
              <a:ext uri="{FF2B5EF4-FFF2-40B4-BE49-F238E27FC236}">
                <a16:creationId xmlns:a16="http://schemas.microsoft.com/office/drawing/2014/main" id="{C4578B18-9469-4228-A30C-925C34DD660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70710" y="66249"/>
            <a:ext cx="2813119" cy="4186968"/>
          </a:xfrm>
          <a:ln>
            <a:noFill/>
          </a:ln>
          <a:effectLst>
            <a:glow rad="101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3" name="Рисунок 12">
            <a:extLst>
              <a:ext uri="{FF2B5EF4-FFF2-40B4-BE49-F238E27FC236}">
                <a16:creationId xmlns:a16="http://schemas.microsoft.com/office/drawing/2014/main" id="{39A93BC3-502E-4833-AF07-250EA4E12C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8930" y="66249"/>
            <a:ext cx="2262471" cy="3913464"/>
          </a:xfrm>
          <a:prstGeom prst="rect">
            <a:avLst/>
          </a:prstGeom>
          <a:scene3d>
            <a:camera prst="orthographicFront"/>
            <a:lightRig rig="threePt" dir="t"/>
          </a:scene3d>
          <a:sp3d>
            <a:bevelT/>
          </a:sp3d>
        </p:spPr>
      </p:pic>
      <p:pic>
        <p:nvPicPr>
          <p:cNvPr id="15" name="Рисунок 14">
            <a:extLst>
              <a:ext uri="{FF2B5EF4-FFF2-40B4-BE49-F238E27FC236}">
                <a16:creationId xmlns:a16="http://schemas.microsoft.com/office/drawing/2014/main" id="{D289B1CD-3049-452C-B6D7-D91F81DBFD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6817" y="166917"/>
            <a:ext cx="1712421" cy="3708797"/>
          </a:xfrm>
          <a:prstGeom prst="rect">
            <a:avLst/>
          </a:prstGeom>
          <a:scene3d>
            <a:camera prst="orthographicFront"/>
            <a:lightRig rig="threePt" dir="t"/>
          </a:scene3d>
          <a:sp3d>
            <a:bevelT/>
          </a:sp3d>
        </p:spPr>
      </p:pic>
      <p:pic>
        <p:nvPicPr>
          <p:cNvPr id="17" name="Рисунок 16">
            <a:extLst>
              <a:ext uri="{FF2B5EF4-FFF2-40B4-BE49-F238E27FC236}">
                <a16:creationId xmlns:a16="http://schemas.microsoft.com/office/drawing/2014/main" id="{18A6351F-97E3-41B7-98C7-264CACC218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5650" y="3680315"/>
            <a:ext cx="1450097" cy="3140652"/>
          </a:xfrm>
          <a:prstGeom prst="rect">
            <a:avLst/>
          </a:prstGeom>
        </p:spPr>
      </p:pic>
      <p:pic>
        <p:nvPicPr>
          <p:cNvPr id="19" name="Рисунок 18">
            <a:extLst>
              <a:ext uri="{FF2B5EF4-FFF2-40B4-BE49-F238E27FC236}">
                <a16:creationId xmlns:a16="http://schemas.microsoft.com/office/drawing/2014/main" id="{3B6C9D01-DC34-4C40-AA30-712B676C96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8930" y="3811497"/>
            <a:ext cx="1641523" cy="2878287"/>
          </a:xfrm>
          <a:prstGeom prst="rect">
            <a:avLst/>
          </a:prstGeom>
          <a:scene3d>
            <a:camera prst="orthographicFront"/>
            <a:lightRig rig="threePt" dir="t"/>
          </a:scene3d>
          <a:sp3d>
            <a:bevelT/>
          </a:sp3d>
        </p:spPr>
      </p:pic>
    </p:spTree>
    <p:extLst>
      <p:ext uri="{BB962C8B-B14F-4D97-AF65-F5344CB8AC3E}">
        <p14:creationId xmlns:p14="http://schemas.microsoft.com/office/powerpoint/2010/main" val="974046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Заголовок 8">
            <a:extLst>
              <a:ext uri="{FF2B5EF4-FFF2-40B4-BE49-F238E27FC236}">
                <a16:creationId xmlns:a16="http://schemas.microsoft.com/office/drawing/2014/main" id="{D5D5F434-0C86-45A1-B85E-017E8A585914}"/>
              </a:ext>
            </a:extLst>
          </p:cNvPr>
          <p:cNvSpPr>
            <a:spLocks noGrp="1"/>
          </p:cNvSpPr>
          <p:nvPr>
            <p:ph type="title"/>
          </p:nvPr>
        </p:nvSpPr>
        <p:spPr>
          <a:xfrm>
            <a:off x="217593" y="4098265"/>
            <a:ext cx="4287893" cy="2624413"/>
          </a:xfrm>
        </p:spPr>
        <p:txBody>
          <a:bodyPr>
            <a:noAutofit/>
          </a:bodyPr>
          <a:lstStyle/>
          <a:p>
            <a:r>
              <a:rPr lang="ru-RU" sz="1600" dirty="0"/>
              <a:t>Указанная группа </a:t>
            </a:r>
            <a:r>
              <a:rPr lang="ru-RU" sz="1600" dirty="0" err="1"/>
              <a:t>хэштегов</a:t>
            </a:r>
            <a:r>
              <a:rPr lang="ru-RU" sz="1600" dirty="0"/>
              <a:t> позволяет организовать мониторинг аккаунтов подростков, которые так или иначе относят себя к субкультуре </a:t>
            </a:r>
            <a:r>
              <a:rPr lang="ru-RU" sz="1600" dirty="0" err="1"/>
              <a:t>кэжуал</a:t>
            </a:r>
            <a:r>
              <a:rPr lang="ru-RU" sz="1600" dirty="0"/>
              <a:t>, посещают завозы в магазинах секонд-хенд и называют себя </a:t>
            </a:r>
            <a:r>
              <a:rPr lang="ru-RU" sz="1600" dirty="0" err="1"/>
              <a:t>ресейлерами</a:t>
            </a:r>
            <a:r>
              <a:rPr lang="ru-RU" sz="1600" dirty="0"/>
              <a:t>. </a:t>
            </a:r>
            <a:r>
              <a:rPr lang="ru-RU" sz="1600" dirty="0" err="1"/>
              <a:t>Ресейл</a:t>
            </a:r>
            <a:r>
              <a:rPr lang="ru-RU" sz="1600" dirty="0"/>
              <a:t> (от англ. </a:t>
            </a:r>
            <a:r>
              <a:rPr lang="ru-RU" sz="1600" dirty="0" err="1"/>
              <a:t>resale</a:t>
            </a:r>
            <a:r>
              <a:rPr lang="ru-RU" sz="1600" dirty="0"/>
              <a:t> [1] — перепродажа) — это рынок перепродажи одежды, обуви и аксессуаров. Следует отметить, что в преимущественным большинстве эта группа подростков и молодежи самая активная, склонная к совершению противоправных деяний. </a:t>
            </a:r>
            <a:br>
              <a:rPr lang="ru-RU" sz="2000" dirty="0"/>
            </a:br>
            <a:endParaRPr lang="ru-RU" sz="2000" dirty="0"/>
          </a:p>
        </p:txBody>
      </p:sp>
      <p:sp>
        <p:nvSpPr>
          <p:cNvPr id="2" name="Пузырек для мыслей: облако 1">
            <a:extLst>
              <a:ext uri="{FF2B5EF4-FFF2-40B4-BE49-F238E27FC236}">
                <a16:creationId xmlns:a16="http://schemas.microsoft.com/office/drawing/2014/main" id="{5314138B-59BA-4940-85B5-35C286112A62}"/>
              </a:ext>
            </a:extLst>
          </p:cNvPr>
          <p:cNvSpPr/>
          <p:nvPr/>
        </p:nvSpPr>
        <p:spPr>
          <a:xfrm rot="19841077">
            <a:off x="2981229" y="722963"/>
            <a:ext cx="1354535" cy="115037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7200" b="1" dirty="0"/>
              <a:t>? </a:t>
            </a:r>
          </a:p>
        </p:txBody>
      </p:sp>
      <p:sp>
        <p:nvSpPr>
          <p:cNvPr id="12" name="Прямоугольник 11">
            <a:extLst>
              <a:ext uri="{FF2B5EF4-FFF2-40B4-BE49-F238E27FC236}">
                <a16:creationId xmlns:a16="http://schemas.microsoft.com/office/drawing/2014/main" id="{EC758D3F-906D-4D68-9848-9DEBDC50BCCF}"/>
              </a:ext>
            </a:extLst>
          </p:cNvPr>
          <p:cNvSpPr/>
          <p:nvPr/>
        </p:nvSpPr>
        <p:spPr>
          <a:xfrm>
            <a:off x="243281" y="313074"/>
            <a:ext cx="4043493" cy="2862322"/>
          </a:xfrm>
          <a:prstGeom prst="rect">
            <a:avLst/>
          </a:prstGeom>
        </p:spPr>
        <p:txBody>
          <a:bodyPr wrap="square">
            <a:spAutoFit/>
          </a:bodyPr>
          <a:lstStyle/>
          <a:p>
            <a:r>
              <a:rPr lang="ru-RU" dirty="0">
                <a:solidFill>
                  <a:schemeClr val="bg1"/>
                </a:solidFill>
                <a:latin typeface="+mj-lt"/>
              </a:rPr>
              <a:t>#кежуал</a:t>
            </a:r>
          </a:p>
          <a:p>
            <a:r>
              <a:rPr lang="ru-RU" dirty="0">
                <a:solidFill>
                  <a:schemeClr val="bg1"/>
                </a:solidFill>
                <a:latin typeface="+mj-lt"/>
              </a:rPr>
              <a:t>#</a:t>
            </a:r>
            <a:r>
              <a:rPr lang="ru-RU" dirty="0" err="1">
                <a:solidFill>
                  <a:schemeClr val="bg1"/>
                </a:solidFill>
                <a:latin typeface="+mj-lt"/>
              </a:rPr>
              <a:t>гомель</a:t>
            </a:r>
            <a:r>
              <a:rPr lang="ru-RU" dirty="0">
                <a:solidFill>
                  <a:schemeClr val="bg1"/>
                </a:solidFill>
                <a:latin typeface="+mj-lt"/>
              </a:rPr>
              <a:t> #</a:t>
            </a:r>
            <a:r>
              <a:rPr lang="ru-RU" dirty="0" err="1">
                <a:solidFill>
                  <a:schemeClr val="bg1"/>
                </a:solidFill>
                <a:latin typeface="+mj-lt"/>
              </a:rPr>
              <a:t>лютыйзавоз</a:t>
            </a:r>
            <a:endParaRPr lang="ru-RU" dirty="0">
              <a:solidFill>
                <a:schemeClr val="bg1"/>
              </a:solidFill>
              <a:latin typeface="+mj-lt"/>
            </a:endParaRPr>
          </a:p>
          <a:p>
            <a:r>
              <a:rPr lang="ru-RU" dirty="0">
                <a:solidFill>
                  <a:schemeClr val="bg1"/>
                </a:solidFill>
                <a:latin typeface="+mj-lt"/>
              </a:rPr>
              <a:t>#</a:t>
            </a:r>
            <a:r>
              <a:rPr lang="ru-RU" dirty="0" err="1">
                <a:solidFill>
                  <a:schemeClr val="bg1"/>
                </a:solidFill>
                <a:latin typeface="+mj-lt"/>
              </a:rPr>
              <a:t>секондчек</a:t>
            </a:r>
            <a:r>
              <a:rPr lang="ru-RU" dirty="0">
                <a:solidFill>
                  <a:schemeClr val="bg1"/>
                </a:solidFill>
                <a:latin typeface="+mj-lt"/>
              </a:rPr>
              <a:t> </a:t>
            </a:r>
          </a:p>
          <a:p>
            <a:r>
              <a:rPr lang="ru-RU" dirty="0">
                <a:solidFill>
                  <a:schemeClr val="bg1"/>
                </a:solidFill>
                <a:latin typeface="+mj-lt"/>
              </a:rPr>
              <a:t>#</a:t>
            </a:r>
            <a:r>
              <a:rPr lang="ru-RU" dirty="0" err="1">
                <a:solidFill>
                  <a:schemeClr val="bg1"/>
                </a:solidFill>
                <a:latin typeface="+mj-lt"/>
              </a:rPr>
              <a:t>секондхенд</a:t>
            </a:r>
            <a:r>
              <a:rPr lang="ru-RU" dirty="0">
                <a:solidFill>
                  <a:schemeClr val="bg1"/>
                </a:solidFill>
                <a:latin typeface="+mj-lt"/>
              </a:rPr>
              <a:t> </a:t>
            </a:r>
          </a:p>
          <a:p>
            <a:r>
              <a:rPr lang="ru-RU" dirty="0">
                <a:solidFill>
                  <a:schemeClr val="bg1"/>
                </a:solidFill>
                <a:latin typeface="+mj-lt"/>
              </a:rPr>
              <a:t>#</a:t>
            </a:r>
            <a:r>
              <a:rPr lang="en-US" dirty="0">
                <a:solidFill>
                  <a:schemeClr val="bg1"/>
                </a:solidFill>
                <a:latin typeface="+mj-lt"/>
              </a:rPr>
              <a:t>casual </a:t>
            </a:r>
            <a:endParaRPr lang="ru-RU" dirty="0">
              <a:solidFill>
                <a:schemeClr val="bg1"/>
              </a:solidFill>
              <a:latin typeface="+mj-lt"/>
            </a:endParaRPr>
          </a:p>
          <a:p>
            <a:r>
              <a:rPr lang="ru-RU" dirty="0">
                <a:solidFill>
                  <a:schemeClr val="bg1"/>
                </a:solidFill>
                <a:latin typeface="+mj-lt"/>
              </a:rPr>
              <a:t>#</a:t>
            </a:r>
            <a:r>
              <a:rPr lang="en-US" dirty="0" err="1">
                <a:solidFill>
                  <a:schemeClr val="bg1"/>
                </a:solidFill>
                <a:latin typeface="+mj-lt"/>
              </a:rPr>
              <a:t>casualstyle</a:t>
            </a:r>
            <a:r>
              <a:rPr lang="en-US" dirty="0">
                <a:solidFill>
                  <a:schemeClr val="bg1"/>
                </a:solidFill>
                <a:latin typeface="+mj-lt"/>
              </a:rPr>
              <a:t> </a:t>
            </a:r>
            <a:endParaRPr lang="ru-RU" dirty="0">
              <a:solidFill>
                <a:schemeClr val="bg1"/>
              </a:solidFill>
              <a:latin typeface="+mj-lt"/>
            </a:endParaRPr>
          </a:p>
          <a:p>
            <a:r>
              <a:rPr lang="en-US" dirty="0">
                <a:solidFill>
                  <a:schemeClr val="bg1"/>
                </a:solidFill>
                <a:latin typeface="+mj-lt"/>
              </a:rPr>
              <a:t>#</a:t>
            </a:r>
            <a:r>
              <a:rPr lang="en-US" dirty="0" err="1">
                <a:solidFill>
                  <a:schemeClr val="bg1"/>
                </a:solidFill>
                <a:latin typeface="+mj-lt"/>
              </a:rPr>
              <a:t>hakken</a:t>
            </a:r>
            <a:endParaRPr lang="ru-RU" dirty="0">
              <a:solidFill>
                <a:schemeClr val="bg1"/>
              </a:solidFill>
              <a:latin typeface="+mj-lt"/>
            </a:endParaRPr>
          </a:p>
          <a:p>
            <a:r>
              <a:rPr lang="en-US" dirty="0">
                <a:solidFill>
                  <a:schemeClr val="bg1"/>
                </a:solidFill>
                <a:latin typeface="+mj-lt"/>
              </a:rPr>
              <a:t>#</a:t>
            </a:r>
            <a:r>
              <a:rPr lang="en-US" dirty="0" err="1">
                <a:solidFill>
                  <a:schemeClr val="bg1"/>
                </a:solidFill>
                <a:latin typeface="+mj-lt"/>
              </a:rPr>
              <a:t>gabba</a:t>
            </a:r>
            <a:endParaRPr lang="ru-RU" dirty="0">
              <a:solidFill>
                <a:schemeClr val="bg1"/>
              </a:solidFill>
              <a:latin typeface="+mj-lt"/>
            </a:endParaRPr>
          </a:p>
          <a:p>
            <a:r>
              <a:rPr lang="en-US" dirty="0">
                <a:solidFill>
                  <a:schemeClr val="bg1"/>
                </a:solidFill>
                <a:latin typeface="+mj-lt"/>
              </a:rPr>
              <a:t>#</a:t>
            </a:r>
            <a:r>
              <a:rPr lang="ru-RU" dirty="0">
                <a:solidFill>
                  <a:schemeClr val="bg1"/>
                </a:solidFill>
                <a:latin typeface="+mj-lt"/>
              </a:rPr>
              <a:t>габбер </a:t>
            </a:r>
          </a:p>
          <a:p>
            <a:r>
              <a:rPr lang="en-US" dirty="0">
                <a:solidFill>
                  <a:schemeClr val="bg1"/>
                </a:solidFill>
                <a:latin typeface="+mj-lt"/>
              </a:rPr>
              <a:t>#</a:t>
            </a:r>
            <a:r>
              <a:rPr lang="ru-RU" dirty="0" err="1">
                <a:solidFill>
                  <a:schemeClr val="bg1"/>
                </a:solidFill>
                <a:latin typeface="+mj-lt"/>
              </a:rPr>
              <a:t>гомельскаяхакка</a:t>
            </a:r>
            <a:endParaRPr lang="ru-RU" sz="1200" dirty="0">
              <a:solidFill>
                <a:schemeClr val="bg1"/>
              </a:solidFill>
              <a:effectLst/>
              <a:latin typeface="+mj-lt"/>
              <a:ea typeface="Calibri" panose="020F0502020204030204" pitchFamily="34" charset="0"/>
              <a:cs typeface="Times New Roman" panose="02020603050405020304" pitchFamily="18" charset="0"/>
            </a:endParaRPr>
          </a:p>
        </p:txBody>
      </p:sp>
      <p:pic>
        <p:nvPicPr>
          <p:cNvPr id="7" name="Объект 6">
            <a:extLst>
              <a:ext uri="{FF2B5EF4-FFF2-40B4-BE49-F238E27FC236}">
                <a16:creationId xmlns:a16="http://schemas.microsoft.com/office/drawing/2014/main" id="{E0AB15B8-0552-40BB-88E7-938EF2C56A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1207330">
            <a:off x="4924608" y="192311"/>
            <a:ext cx="2497013" cy="3329352"/>
          </a:xfrm>
        </p:spPr>
      </p:pic>
      <p:pic>
        <p:nvPicPr>
          <p:cNvPr id="14" name="Рисунок 13">
            <a:extLst>
              <a:ext uri="{FF2B5EF4-FFF2-40B4-BE49-F238E27FC236}">
                <a16:creationId xmlns:a16="http://schemas.microsoft.com/office/drawing/2014/main" id="{BDE0B5FB-CEA2-4E3B-AE4E-07B816C4B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70189">
            <a:off x="8545742" y="274080"/>
            <a:ext cx="2853035" cy="3429000"/>
          </a:xfrm>
          <a:prstGeom prst="rect">
            <a:avLst/>
          </a:prstGeom>
        </p:spPr>
      </p:pic>
      <p:pic>
        <p:nvPicPr>
          <p:cNvPr id="16" name="Рисунок 15">
            <a:extLst>
              <a:ext uri="{FF2B5EF4-FFF2-40B4-BE49-F238E27FC236}">
                <a16:creationId xmlns:a16="http://schemas.microsoft.com/office/drawing/2014/main" id="{BF1D4D60-2535-438A-936B-522EAF06EF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2479" y="3550867"/>
            <a:ext cx="2240092" cy="3171811"/>
          </a:xfrm>
          <a:prstGeom prst="rect">
            <a:avLst/>
          </a:prstGeom>
        </p:spPr>
      </p:pic>
      <p:sp>
        <p:nvSpPr>
          <p:cNvPr id="17" name="Стрелка: вниз 16">
            <a:extLst>
              <a:ext uri="{FF2B5EF4-FFF2-40B4-BE49-F238E27FC236}">
                <a16:creationId xmlns:a16="http://schemas.microsoft.com/office/drawing/2014/main" id="{7D0D2A0B-2854-4958-8A31-C6CC2460B45A}"/>
              </a:ext>
            </a:extLst>
          </p:cNvPr>
          <p:cNvSpPr/>
          <p:nvPr/>
        </p:nvSpPr>
        <p:spPr>
          <a:xfrm>
            <a:off x="10310070" y="3977160"/>
            <a:ext cx="637563" cy="150085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Стрелка: штриховая вправо 17">
            <a:extLst>
              <a:ext uri="{FF2B5EF4-FFF2-40B4-BE49-F238E27FC236}">
                <a16:creationId xmlns:a16="http://schemas.microsoft.com/office/drawing/2014/main" id="{60EAA5E2-A310-4429-A7AD-920CBBC5B47D}"/>
              </a:ext>
            </a:extLst>
          </p:cNvPr>
          <p:cNvSpPr/>
          <p:nvPr/>
        </p:nvSpPr>
        <p:spPr>
          <a:xfrm rot="10800000">
            <a:off x="8883941" y="4672668"/>
            <a:ext cx="1098958" cy="72145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34723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Заголовок 8">
            <a:extLst>
              <a:ext uri="{FF2B5EF4-FFF2-40B4-BE49-F238E27FC236}">
                <a16:creationId xmlns:a16="http://schemas.microsoft.com/office/drawing/2014/main" id="{D5D5F434-0C86-45A1-B85E-017E8A585914}"/>
              </a:ext>
            </a:extLst>
          </p:cNvPr>
          <p:cNvSpPr>
            <a:spLocks noGrp="1"/>
          </p:cNvSpPr>
          <p:nvPr>
            <p:ph type="title"/>
          </p:nvPr>
        </p:nvSpPr>
        <p:spPr>
          <a:xfrm>
            <a:off x="357259" y="2709645"/>
            <a:ext cx="4214741" cy="2187429"/>
          </a:xfrm>
        </p:spPr>
        <p:txBody>
          <a:bodyPr>
            <a:noAutofit/>
          </a:bodyPr>
          <a:lstStyle/>
          <a:p>
            <a:r>
              <a:rPr lang="ru-RU" sz="2000" dirty="0"/>
              <a:t>Тик Ток предлагает следующие способы просмотра роликов:</a:t>
            </a:r>
            <a:br>
              <a:rPr lang="ru-RU" sz="1200" dirty="0"/>
            </a:br>
            <a:r>
              <a:rPr lang="ru-RU" sz="1200" dirty="0"/>
              <a:t>1.	Лента с видеороликами профилей, на которые подписан пользователь.</a:t>
            </a:r>
            <a:br>
              <a:rPr lang="ru-RU" sz="1200" dirty="0"/>
            </a:br>
            <a:r>
              <a:rPr lang="ru-RU" sz="1200" dirty="0"/>
              <a:t>2.	Поиск видео по </a:t>
            </a:r>
            <a:r>
              <a:rPr lang="ru-RU" sz="1200" dirty="0" err="1"/>
              <a:t>хэштегам</a:t>
            </a:r>
            <a:r>
              <a:rPr lang="ru-RU" sz="1200" dirty="0"/>
              <a:t> и </a:t>
            </a:r>
            <a:r>
              <a:rPr lang="ru-RU" sz="1200" dirty="0" err="1"/>
              <a:t>ключевикам</a:t>
            </a:r>
            <a:r>
              <a:rPr lang="ru-RU" sz="1200" dirty="0"/>
              <a:t>.</a:t>
            </a:r>
            <a:br>
              <a:rPr lang="ru-RU" sz="1200" dirty="0"/>
            </a:br>
            <a:r>
              <a:rPr lang="ru-RU" sz="1200" dirty="0"/>
              <a:t>3.	Лента рекомендуемых роликов.</a:t>
            </a:r>
            <a:br>
              <a:rPr lang="ru-RU" sz="1200" dirty="0"/>
            </a:br>
            <a:r>
              <a:rPr lang="ru-RU" sz="1200" dirty="0"/>
              <a:t>Первые два пункта подконтрольны именно пользователю, а вот касательно последнего – за него отвечает робот. Именно искусственный интеллект анализирует данные и рекомендует видео. И опирается он на следующие поведенческие факторы:</a:t>
            </a:r>
            <a:br>
              <a:rPr lang="en-US" sz="1200" dirty="0"/>
            </a:br>
            <a:br>
              <a:rPr lang="ru-RU" sz="1200" dirty="0"/>
            </a:br>
            <a:r>
              <a:rPr lang="ru-RU" sz="1200" dirty="0"/>
              <a:t>•какие ролики пользователь смотрел раньше;</a:t>
            </a:r>
            <a:br>
              <a:rPr lang="ru-RU" sz="1200" dirty="0"/>
            </a:br>
            <a:r>
              <a:rPr lang="ru-RU" sz="1200" dirty="0"/>
              <a:t>•какие из них пересматривал от начала до конца;</a:t>
            </a:r>
            <a:br>
              <a:rPr lang="ru-RU" sz="1200" dirty="0"/>
            </a:br>
            <a:r>
              <a:rPr lang="ru-RU" sz="1200" dirty="0"/>
              <a:t>•какие видео смотрел повторно;</a:t>
            </a:r>
            <a:br>
              <a:rPr lang="ru-RU" sz="1200" dirty="0"/>
            </a:br>
            <a:r>
              <a:rPr lang="ru-RU" sz="1200" dirty="0"/>
              <a:t>•что именно пользователь комментировал и лайкал;</a:t>
            </a:r>
            <a:br>
              <a:rPr lang="ru-RU" sz="1200" dirty="0"/>
            </a:br>
            <a:r>
              <a:rPr lang="ru-RU" sz="1200" dirty="0"/>
              <a:t>•какими видео делился с друзьями.</a:t>
            </a:r>
            <a:br>
              <a:rPr lang="en-US" sz="1200" dirty="0"/>
            </a:br>
            <a:br>
              <a:rPr lang="en-US" sz="1200" dirty="0"/>
            </a:br>
            <a:br>
              <a:rPr lang="ru-RU" sz="1200" dirty="0"/>
            </a:br>
            <a:br>
              <a:rPr lang="ru-RU" sz="1400" dirty="0"/>
            </a:br>
            <a:endParaRPr lang="ru-RU" sz="1400" dirty="0"/>
          </a:p>
        </p:txBody>
      </p:sp>
      <p:pic>
        <p:nvPicPr>
          <p:cNvPr id="3" name="Объект 2">
            <a:extLst>
              <a:ext uri="{FF2B5EF4-FFF2-40B4-BE49-F238E27FC236}">
                <a16:creationId xmlns:a16="http://schemas.microsoft.com/office/drawing/2014/main" id="{986EBEDB-2DF4-4D68-A977-B2FB1430E1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59413" y="1345065"/>
            <a:ext cx="5927725" cy="4229783"/>
          </a:xfrm>
        </p:spPr>
      </p:pic>
      <p:sp>
        <p:nvSpPr>
          <p:cNvPr id="11" name="Текст 10">
            <a:extLst>
              <a:ext uri="{FF2B5EF4-FFF2-40B4-BE49-F238E27FC236}">
                <a16:creationId xmlns:a16="http://schemas.microsoft.com/office/drawing/2014/main" id="{7E5CDBFF-6981-4F63-A78B-F34243910B2D}"/>
              </a:ext>
            </a:extLst>
          </p:cNvPr>
          <p:cNvSpPr>
            <a:spLocks noGrp="1"/>
          </p:cNvSpPr>
          <p:nvPr>
            <p:ph type="body" sz="half" idx="2"/>
          </p:nvPr>
        </p:nvSpPr>
        <p:spPr>
          <a:xfrm>
            <a:off x="177704" y="4267899"/>
            <a:ext cx="4214740" cy="3122802"/>
          </a:xfrm>
        </p:spPr>
        <p:txBody>
          <a:bodyPr>
            <a:normAutofit/>
          </a:bodyPr>
          <a:lstStyle/>
          <a:p>
            <a:pPr algn="ctr"/>
            <a:r>
              <a:rPr lang="ru-RU" dirty="0">
                <a:latin typeface="+mj-lt"/>
              </a:rPr>
              <a:t>Чем больше аккаунтов подростков одной группы будет просмотрено, тем больше будет предложено «Тик Ток» связанных аккаунтов – подписчиков, или связанных одним интересом, </a:t>
            </a:r>
            <a:r>
              <a:rPr lang="ru-RU" dirty="0" err="1">
                <a:latin typeface="+mj-lt"/>
              </a:rPr>
              <a:t>хэштегами</a:t>
            </a:r>
            <a:r>
              <a:rPr lang="ru-RU" dirty="0">
                <a:latin typeface="+mj-lt"/>
              </a:rPr>
              <a:t> и иное. </a:t>
            </a:r>
            <a:br>
              <a:rPr lang="ru-RU" dirty="0">
                <a:latin typeface="+mj-lt"/>
              </a:rPr>
            </a:br>
            <a:endParaRPr lang="ru-RU" dirty="0">
              <a:latin typeface="+mj-lt"/>
            </a:endParaRPr>
          </a:p>
        </p:txBody>
      </p:sp>
    </p:spTree>
    <p:extLst>
      <p:ext uri="{BB962C8B-B14F-4D97-AF65-F5344CB8AC3E}">
        <p14:creationId xmlns:p14="http://schemas.microsoft.com/office/powerpoint/2010/main" val="2217662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Заголовок 8">
            <a:extLst>
              <a:ext uri="{FF2B5EF4-FFF2-40B4-BE49-F238E27FC236}">
                <a16:creationId xmlns:a16="http://schemas.microsoft.com/office/drawing/2014/main" id="{D5D5F434-0C86-45A1-B85E-017E8A585914}"/>
              </a:ext>
            </a:extLst>
          </p:cNvPr>
          <p:cNvSpPr>
            <a:spLocks noGrp="1"/>
          </p:cNvSpPr>
          <p:nvPr>
            <p:ph type="title"/>
          </p:nvPr>
        </p:nvSpPr>
        <p:spPr>
          <a:xfrm>
            <a:off x="357259" y="2709645"/>
            <a:ext cx="4214741" cy="1098957"/>
          </a:xfrm>
        </p:spPr>
        <p:txBody>
          <a:bodyPr>
            <a:noAutofit/>
          </a:bodyPr>
          <a:lstStyle/>
          <a:p>
            <a:pPr algn="ctr"/>
            <a:r>
              <a:rPr lang="ru-RU" sz="1400" dirty="0" err="1"/>
              <a:t>TikTok</a:t>
            </a:r>
            <a:r>
              <a:rPr lang="ru-RU" sz="1400" dirty="0"/>
              <a:t> LIVE - это функция платформы, которая позволяет пользователям и создателям взаимодействовать со своими подписчиками/аудиторией посредством прямых трансляций.</a:t>
            </a:r>
            <a:br>
              <a:rPr lang="ru-RU" sz="1400" dirty="0"/>
            </a:br>
            <a:br>
              <a:rPr lang="ru-RU" sz="1400" dirty="0"/>
            </a:br>
            <a:br>
              <a:rPr lang="ru-RU" sz="1400" dirty="0"/>
            </a:br>
            <a:br>
              <a:rPr lang="ru-RU" sz="1400" dirty="0"/>
            </a:br>
            <a:endParaRPr lang="ru-RU" sz="1400" dirty="0"/>
          </a:p>
        </p:txBody>
      </p:sp>
      <p:pic>
        <p:nvPicPr>
          <p:cNvPr id="14" name="Объект 13">
            <a:extLst>
              <a:ext uri="{FF2B5EF4-FFF2-40B4-BE49-F238E27FC236}">
                <a16:creationId xmlns:a16="http://schemas.microsoft.com/office/drawing/2014/main" id="{274EF4EC-2133-4E0F-A275-26B1D44C6C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96294" y="205187"/>
            <a:ext cx="6447626" cy="6447626"/>
          </a:xfrm>
        </p:spPr>
      </p:pic>
      <p:sp>
        <p:nvSpPr>
          <p:cNvPr id="11" name="Текст 10">
            <a:extLst>
              <a:ext uri="{FF2B5EF4-FFF2-40B4-BE49-F238E27FC236}">
                <a16:creationId xmlns:a16="http://schemas.microsoft.com/office/drawing/2014/main" id="{7E5CDBFF-6981-4F63-A78B-F34243910B2D}"/>
              </a:ext>
            </a:extLst>
          </p:cNvPr>
          <p:cNvSpPr>
            <a:spLocks noGrp="1"/>
          </p:cNvSpPr>
          <p:nvPr>
            <p:ph type="body" sz="half" idx="2"/>
          </p:nvPr>
        </p:nvSpPr>
        <p:spPr>
          <a:xfrm>
            <a:off x="177704" y="3045204"/>
            <a:ext cx="4214740" cy="4345497"/>
          </a:xfrm>
        </p:spPr>
        <p:txBody>
          <a:bodyPr>
            <a:normAutofit/>
          </a:bodyPr>
          <a:lstStyle/>
          <a:p>
            <a:pPr algn="ctr"/>
            <a:br>
              <a:rPr lang="ru-RU" dirty="0">
                <a:latin typeface="+mj-lt"/>
              </a:rPr>
            </a:br>
            <a:r>
              <a:rPr lang="ru-RU" dirty="0">
                <a:latin typeface="+mj-lt"/>
              </a:rPr>
              <a:t>Прямая трансляция в Тик Ток доступна не всем пользователям, нужно соблюсти несколько условий.</a:t>
            </a:r>
          </a:p>
          <a:p>
            <a:pPr algn="ctr"/>
            <a:r>
              <a:rPr lang="ru-RU" dirty="0">
                <a:latin typeface="+mj-lt"/>
              </a:rPr>
              <a:t>Возраст стримера — от 16 лет.</a:t>
            </a:r>
          </a:p>
          <a:p>
            <a:pPr algn="ctr"/>
            <a:r>
              <a:rPr lang="ru-RU" dirty="0">
                <a:latin typeface="+mj-lt"/>
              </a:rPr>
              <a:t>Количество подписчиков — не меньше 1000.</a:t>
            </a:r>
          </a:p>
        </p:txBody>
      </p:sp>
    </p:spTree>
    <p:extLst>
      <p:ext uri="{BB962C8B-B14F-4D97-AF65-F5344CB8AC3E}">
        <p14:creationId xmlns:p14="http://schemas.microsoft.com/office/powerpoint/2010/main" val="191714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Прямоугольник 2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Заголовок 1">
            <a:extLst>
              <a:ext uri="{FF2B5EF4-FFF2-40B4-BE49-F238E27FC236}">
                <a16:creationId xmlns:a16="http://schemas.microsoft.com/office/drawing/2014/main" id="{78FD68DA-43BA-4508-8DE2-BA9BB7B2FA5B}"/>
              </a:ext>
            </a:extLst>
          </p:cNvPr>
          <p:cNvSpPr>
            <a:spLocks noGrp="1"/>
          </p:cNvSpPr>
          <p:nvPr>
            <p:ph type="ctrTitle"/>
          </p:nvPr>
        </p:nvSpPr>
        <p:spPr>
          <a:xfrm>
            <a:off x="5289754" y="2491534"/>
            <a:ext cx="5636107" cy="2407636"/>
          </a:xfrm>
        </p:spPr>
        <p:txBody>
          <a:bodyPr rtlCol="0">
            <a:noAutofit/>
          </a:bodyPr>
          <a:lstStyle/>
          <a:p>
            <a:r>
              <a:rPr lang="ru-RU" sz="2800" dirty="0"/>
              <a:t>«Тик Ток» - это не только позитивное общение, возможности творческой реализации, но и механизм негативного влияния на подростковую и молодежную среду </a:t>
            </a:r>
            <a:br>
              <a:rPr lang="ru-RU" sz="4000" dirty="0"/>
            </a:br>
            <a:endParaRPr lang="ru" sz="4000" dirty="0"/>
          </a:p>
        </p:txBody>
      </p:sp>
      <p:sp>
        <p:nvSpPr>
          <p:cNvPr id="3" name="Подзаголовок 2">
            <a:extLst>
              <a:ext uri="{FF2B5EF4-FFF2-40B4-BE49-F238E27FC236}">
                <a16:creationId xmlns:a16="http://schemas.microsoft.com/office/drawing/2014/main" id="{A8E9CFF2-3777-4FF4-A759-8491175B0B7C}"/>
              </a:ext>
            </a:extLst>
          </p:cNvPr>
          <p:cNvSpPr>
            <a:spLocks noGrp="1"/>
          </p:cNvSpPr>
          <p:nvPr>
            <p:ph type="subTitle" idx="1"/>
          </p:nvPr>
        </p:nvSpPr>
        <p:spPr>
          <a:xfrm>
            <a:off x="5111133" y="5201342"/>
            <a:ext cx="6269347" cy="1021498"/>
          </a:xfrm>
        </p:spPr>
        <p:txBody>
          <a:bodyPr rtlCol="0">
            <a:normAutofit/>
          </a:bodyPr>
          <a:lstStyle/>
          <a:p>
            <a:pPr rtl="0"/>
            <a:r>
              <a:rPr lang="ru-RU" sz="1600" dirty="0">
                <a:solidFill>
                  <a:schemeClr val="tx1">
                    <a:lumMod val="85000"/>
                    <a:lumOff val="15000"/>
                  </a:schemeClr>
                </a:solidFill>
                <a:latin typeface="+mj-lt"/>
              </a:rPr>
              <a:t>Комиссия по делам несовершеннолетних гомельского горисполкома</a:t>
            </a:r>
            <a:endParaRPr lang="ru" sz="1600" dirty="0">
              <a:solidFill>
                <a:schemeClr val="tx1">
                  <a:lumMod val="85000"/>
                  <a:lumOff val="15000"/>
                </a:schemeClr>
              </a:solidFill>
              <a:latin typeface="+mj-lt"/>
            </a:endParaRPr>
          </a:p>
        </p:txBody>
      </p:sp>
      <p:pic>
        <p:nvPicPr>
          <p:cNvPr id="5" name="Рисунок 4" descr="Изображение здания, места для сидения, скамейки, вид сбоку&#10;&#10;Автоматически созданное описание">
            <a:extLst>
              <a:ext uri="{FF2B5EF4-FFF2-40B4-BE49-F238E27FC236}">
                <a16:creationId xmlns:a16="http://schemas.microsoft.com/office/drawing/2014/main" id="{282CF6DD-7FE8-4063-9551-1B7BBCE92AB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
            <a:ext cx="5050173" cy="6857999"/>
          </a:xfrm>
          <a:prstGeom prst="rect">
            <a:avLst/>
          </a:prstGeom>
        </p:spPr>
      </p:pic>
      <p:cxnSp>
        <p:nvCxnSpPr>
          <p:cNvPr id="24" name="Прямая соединительная линия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034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Прямоугольник 2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Заголовок 1">
            <a:extLst>
              <a:ext uri="{FF2B5EF4-FFF2-40B4-BE49-F238E27FC236}">
                <a16:creationId xmlns:a16="http://schemas.microsoft.com/office/drawing/2014/main" id="{78FD68DA-43BA-4508-8DE2-BA9BB7B2FA5B}"/>
              </a:ext>
            </a:extLst>
          </p:cNvPr>
          <p:cNvSpPr>
            <a:spLocks noGrp="1"/>
          </p:cNvSpPr>
          <p:nvPr>
            <p:ph type="ctrTitle"/>
          </p:nvPr>
        </p:nvSpPr>
        <p:spPr>
          <a:xfrm>
            <a:off x="5289754" y="2491534"/>
            <a:ext cx="5636107" cy="2407636"/>
          </a:xfrm>
        </p:spPr>
        <p:txBody>
          <a:bodyPr rtlCol="0">
            <a:noAutofit/>
          </a:bodyPr>
          <a:lstStyle/>
          <a:p>
            <a:br>
              <a:rPr lang="ru-RU" sz="4000" dirty="0"/>
            </a:br>
            <a:endParaRPr lang="ru" sz="4000" dirty="0"/>
          </a:p>
        </p:txBody>
      </p:sp>
      <p:sp>
        <p:nvSpPr>
          <p:cNvPr id="3" name="Подзаголовок 2">
            <a:extLst>
              <a:ext uri="{FF2B5EF4-FFF2-40B4-BE49-F238E27FC236}">
                <a16:creationId xmlns:a16="http://schemas.microsoft.com/office/drawing/2014/main" id="{A8E9CFF2-3777-4FF4-A759-8491175B0B7C}"/>
              </a:ext>
            </a:extLst>
          </p:cNvPr>
          <p:cNvSpPr>
            <a:spLocks noGrp="1"/>
          </p:cNvSpPr>
          <p:nvPr>
            <p:ph type="subTitle" idx="1"/>
          </p:nvPr>
        </p:nvSpPr>
        <p:spPr>
          <a:xfrm>
            <a:off x="5111133" y="5201342"/>
            <a:ext cx="6269347" cy="1021498"/>
          </a:xfrm>
        </p:spPr>
        <p:txBody>
          <a:bodyPr rtlCol="0">
            <a:normAutofit/>
          </a:bodyPr>
          <a:lstStyle/>
          <a:p>
            <a:pPr rtl="0"/>
            <a:r>
              <a:rPr lang="ru-RU" sz="1600" dirty="0">
                <a:solidFill>
                  <a:schemeClr val="tx1">
                    <a:lumMod val="85000"/>
                    <a:lumOff val="15000"/>
                  </a:schemeClr>
                </a:solidFill>
                <a:latin typeface="+mj-lt"/>
              </a:rPr>
              <a:t>Комиссия по делам несовершеннолетних гомельского горисполкома</a:t>
            </a:r>
            <a:endParaRPr lang="ru" sz="1600" dirty="0">
              <a:solidFill>
                <a:schemeClr val="tx1">
                  <a:lumMod val="85000"/>
                  <a:lumOff val="15000"/>
                </a:schemeClr>
              </a:solidFill>
              <a:latin typeface="+mj-lt"/>
            </a:endParaRPr>
          </a:p>
        </p:txBody>
      </p:sp>
      <p:pic>
        <p:nvPicPr>
          <p:cNvPr id="5" name="Рисунок 4" descr="Изображение здания, места для сидения, скамейки, вид сбоку&#10;&#10;Автоматически созданное описание">
            <a:extLst>
              <a:ext uri="{FF2B5EF4-FFF2-40B4-BE49-F238E27FC236}">
                <a16:creationId xmlns:a16="http://schemas.microsoft.com/office/drawing/2014/main" id="{282CF6DD-7FE8-4063-9551-1B7BBCE92AB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
            <a:ext cx="5050173" cy="6857999"/>
          </a:xfrm>
          <a:prstGeom prst="rect">
            <a:avLst/>
          </a:prstGeom>
          <a:effectLst>
            <a:outerShdw blurRad="152400" dist="317500" dir="5400000" sx="90000" sy="-19000" rotWithShape="0">
              <a:prstClr val="black">
                <a:alpha val="15000"/>
              </a:prstClr>
            </a:outerShdw>
          </a:effectLst>
        </p:spPr>
      </p:pic>
      <p:cxnSp>
        <p:nvCxnSpPr>
          <p:cNvPr id="24" name="Прямая соединительная линия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Рисунок 5">
            <a:extLst>
              <a:ext uri="{FF2B5EF4-FFF2-40B4-BE49-F238E27FC236}">
                <a16:creationId xmlns:a16="http://schemas.microsoft.com/office/drawing/2014/main" id="{7BB91239-FF41-4337-9A31-412E150C0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6755" y="351868"/>
            <a:ext cx="6410229" cy="4547302"/>
          </a:xfrm>
          <a:prstGeom prst="rect">
            <a:avLst/>
          </a:prstGeom>
          <a:effectLst>
            <a:reflection blurRad="6350" stA="50000" endA="300" endPos="90000" dist="50800" dir="5400000" sy="-100000" algn="bl" rotWithShape="0"/>
          </a:effectLst>
        </p:spPr>
      </p:pic>
    </p:spTree>
    <p:extLst>
      <p:ext uri="{BB962C8B-B14F-4D97-AF65-F5344CB8AC3E}">
        <p14:creationId xmlns:p14="http://schemas.microsoft.com/office/powerpoint/2010/main" val="2796972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90EFBD-F015-418E-95EF-9B27D1361D97}"/>
              </a:ext>
            </a:extLst>
          </p:cNvPr>
          <p:cNvSpPr>
            <a:spLocks noGrp="1"/>
          </p:cNvSpPr>
          <p:nvPr>
            <p:ph type="title"/>
          </p:nvPr>
        </p:nvSpPr>
        <p:spPr>
          <a:xfrm>
            <a:off x="643466" y="786384"/>
            <a:ext cx="3517567" cy="932052"/>
          </a:xfrm>
        </p:spPr>
        <p:txBody>
          <a:bodyPr>
            <a:normAutofit/>
          </a:bodyPr>
          <a:lstStyle/>
          <a:p>
            <a:r>
              <a:rPr lang="ru-RU" sz="2800" b="1" dirty="0" err="1"/>
              <a:t>Кибербуллинг</a:t>
            </a:r>
            <a:r>
              <a:rPr lang="ru-RU" sz="2800" b="1" dirty="0"/>
              <a:t> и троллинг.</a:t>
            </a:r>
            <a:r>
              <a:rPr lang="ru-RU" sz="2800" dirty="0"/>
              <a:t> </a:t>
            </a:r>
          </a:p>
        </p:txBody>
      </p:sp>
      <p:sp>
        <p:nvSpPr>
          <p:cNvPr id="3" name="Объект 2">
            <a:extLst>
              <a:ext uri="{FF2B5EF4-FFF2-40B4-BE49-F238E27FC236}">
                <a16:creationId xmlns:a16="http://schemas.microsoft.com/office/drawing/2014/main" id="{2C317018-F1DF-45BE-A969-286E29A44566}"/>
              </a:ext>
            </a:extLst>
          </p:cNvPr>
          <p:cNvSpPr>
            <a:spLocks noGrp="1"/>
          </p:cNvSpPr>
          <p:nvPr>
            <p:ph idx="1"/>
          </p:nvPr>
        </p:nvSpPr>
        <p:spPr>
          <a:xfrm>
            <a:off x="6419272" y="812799"/>
            <a:ext cx="4968056" cy="3949701"/>
          </a:xfrm>
        </p:spPr>
        <p:txBody>
          <a:bodyPr>
            <a:normAutofit fontScale="85000" lnSpcReduction="10000"/>
          </a:bodyPr>
          <a:lstStyle/>
          <a:p>
            <a:r>
              <a:rPr lang="ru-RU" sz="2000" dirty="0">
                <a:solidFill>
                  <a:schemeClr val="tx1"/>
                </a:solidFill>
              </a:rPr>
              <a:t>В сети массово встречаются агрессивные пользователи, которые выводят на эмоции оппонентов. </a:t>
            </a:r>
          </a:p>
          <a:p>
            <a:pPr algn="just"/>
            <a:r>
              <a:rPr lang="ru-RU" sz="2000" dirty="0">
                <a:solidFill>
                  <a:schemeClr val="tx1"/>
                </a:solidFill>
              </a:rPr>
              <a:t>Адекватно ответить и постоять за себя сможет не каждый. В чем опасность троллинга в интернете? Издевательства, запугивания, насмешки, упреки сильно влияют на поведение ребенка.</a:t>
            </a:r>
          </a:p>
          <a:p>
            <a:r>
              <a:rPr lang="ru-RU" sz="2000" dirty="0">
                <a:solidFill>
                  <a:schemeClr val="tx1"/>
                </a:solidFill>
              </a:rPr>
              <a:t> Он становится замкнутым, раздраженным, теряет веру в себя и свои таланты. Внутренние переживания отражаются и на учебе. </a:t>
            </a:r>
          </a:p>
          <a:p>
            <a:r>
              <a:rPr lang="ru-RU" sz="2000" dirty="0">
                <a:solidFill>
                  <a:schemeClr val="tx1"/>
                </a:solidFill>
              </a:rPr>
              <a:t>Такая травля и переживания могут закончиться трагедией. </a:t>
            </a:r>
          </a:p>
          <a:p>
            <a:endParaRPr lang="ru-RU" dirty="0"/>
          </a:p>
        </p:txBody>
      </p:sp>
      <p:sp>
        <p:nvSpPr>
          <p:cNvPr id="4" name="Текст 3">
            <a:extLst>
              <a:ext uri="{FF2B5EF4-FFF2-40B4-BE49-F238E27FC236}">
                <a16:creationId xmlns:a16="http://schemas.microsoft.com/office/drawing/2014/main" id="{8A79AB9E-AA11-4434-891F-44CA0847B3A9}"/>
              </a:ext>
            </a:extLst>
          </p:cNvPr>
          <p:cNvSpPr>
            <a:spLocks noGrp="1"/>
          </p:cNvSpPr>
          <p:nvPr>
            <p:ph type="body" sz="half" idx="2"/>
          </p:nvPr>
        </p:nvSpPr>
        <p:spPr/>
        <p:txBody>
          <a:bodyPr>
            <a:normAutofit/>
          </a:bodyPr>
          <a:lstStyle/>
          <a:p>
            <a:endParaRPr lang="ru-RU" dirty="0"/>
          </a:p>
        </p:txBody>
      </p:sp>
      <p:sp>
        <p:nvSpPr>
          <p:cNvPr id="5" name="Дата 4">
            <a:extLst>
              <a:ext uri="{FF2B5EF4-FFF2-40B4-BE49-F238E27FC236}">
                <a16:creationId xmlns:a16="http://schemas.microsoft.com/office/drawing/2014/main" id="{D043C1DC-AD4C-461F-8D75-D22E3A8AB149}"/>
              </a:ext>
            </a:extLst>
          </p:cNvPr>
          <p:cNvSpPr>
            <a:spLocks noGrp="1"/>
          </p:cNvSpPr>
          <p:nvPr>
            <p:ph type="dt" sz="half" idx="10"/>
          </p:nvPr>
        </p:nvSpPr>
        <p:spPr/>
        <p:txBody>
          <a:bodyPr/>
          <a:lstStyle/>
          <a:p>
            <a:r>
              <a:rPr lang="ru-RU" dirty="0"/>
              <a:t>КДН Гомельского ГИК </a:t>
            </a:r>
            <a:endParaRPr lang="en-US" dirty="0"/>
          </a:p>
          <a:p>
            <a:pPr rtl="0"/>
            <a:endParaRPr lang="en-US" dirty="0"/>
          </a:p>
        </p:txBody>
      </p:sp>
      <p:pic>
        <p:nvPicPr>
          <p:cNvPr id="7" name="Рисунок 6">
            <a:extLst>
              <a:ext uri="{FF2B5EF4-FFF2-40B4-BE49-F238E27FC236}">
                <a16:creationId xmlns:a16="http://schemas.microsoft.com/office/drawing/2014/main" id="{2C02E9C2-9CF5-49A1-AF68-D4CCA6B332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672" y="2057401"/>
            <a:ext cx="3173603" cy="4436814"/>
          </a:xfrm>
          <a:prstGeom prst="rect">
            <a:avLst/>
          </a:prstGeom>
        </p:spPr>
      </p:pic>
      <p:sp>
        <p:nvSpPr>
          <p:cNvPr id="9" name="Стрелка: штриховая вправо 8">
            <a:extLst>
              <a:ext uri="{FF2B5EF4-FFF2-40B4-BE49-F238E27FC236}">
                <a16:creationId xmlns:a16="http://schemas.microsoft.com/office/drawing/2014/main" id="{9365C98B-EE09-4463-9FA0-91EABBD47C8E}"/>
              </a:ext>
            </a:extLst>
          </p:cNvPr>
          <p:cNvSpPr/>
          <p:nvPr/>
        </p:nvSpPr>
        <p:spPr>
          <a:xfrm>
            <a:off x="3664530" y="0"/>
            <a:ext cx="2108200" cy="1219200"/>
          </a:xfrm>
          <a:prstGeom prst="stripedRightArrow">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a:extLst>
              <a:ext uri="{FF2B5EF4-FFF2-40B4-BE49-F238E27FC236}">
                <a16:creationId xmlns:a16="http://schemas.microsoft.com/office/drawing/2014/main" id="{B35B203E-7355-4997-8B97-2D1864D5F8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6475" y="4673600"/>
            <a:ext cx="2720544" cy="1849120"/>
          </a:xfrm>
          <a:prstGeom prst="rect">
            <a:avLst/>
          </a:prstGeom>
        </p:spPr>
      </p:pic>
      <p:sp>
        <p:nvSpPr>
          <p:cNvPr id="12" name="Стрелка: вниз 11">
            <a:extLst>
              <a:ext uri="{FF2B5EF4-FFF2-40B4-BE49-F238E27FC236}">
                <a16:creationId xmlns:a16="http://schemas.microsoft.com/office/drawing/2014/main" id="{081801BD-4A1C-4A8A-B748-2A2A38D1FAC0}"/>
              </a:ext>
            </a:extLst>
          </p:cNvPr>
          <p:cNvSpPr/>
          <p:nvPr/>
        </p:nvSpPr>
        <p:spPr>
          <a:xfrm>
            <a:off x="9728200" y="4483100"/>
            <a:ext cx="1659128" cy="2011115"/>
          </a:xfrm>
          <a:prstGeom prst="downArrow">
            <a:avLst/>
          </a:prstGeom>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85997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8DBFE6-1242-4FD5-8BAD-FB168AD43E4D}"/>
              </a:ext>
            </a:extLst>
          </p:cNvPr>
          <p:cNvSpPr>
            <a:spLocks noGrp="1"/>
          </p:cNvSpPr>
          <p:nvPr>
            <p:ph type="title"/>
          </p:nvPr>
        </p:nvSpPr>
        <p:spPr>
          <a:xfrm>
            <a:off x="368300" y="381000"/>
            <a:ext cx="3792733" cy="2217552"/>
          </a:xfrm>
        </p:spPr>
        <p:txBody>
          <a:bodyPr/>
          <a:lstStyle/>
          <a:p>
            <a:r>
              <a:rPr lang="ru-RU" dirty="0"/>
              <a:t>Пропаганда терроризма, нацизма, агрессии</a:t>
            </a:r>
          </a:p>
        </p:txBody>
      </p:sp>
      <p:pic>
        <p:nvPicPr>
          <p:cNvPr id="9" name="Объект 8">
            <a:extLst>
              <a:ext uri="{FF2B5EF4-FFF2-40B4-BE49-F238E27FC236}">
                <a16:creationId xmlns:a16="http://schemas.microsoft.com/office/drawing/2014/main" id="{52E19FE3-26FA-4794-9AFB-48C8B55696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698" y="2598551"/>
            <a:ext cx="4069001" cy="4069001"/>
          </a:xfrm>
        </p:spPr>
      </p:pic>
      <p:sp>
        <p:nvSpPr>
          <p:cNvPr id="4" name="Текст 3">
            <a:extLst>
              <a:ext uri="{FF2B5EF4-FFF2-40B4-BE49-F238E27FC236}">
                <a16:creationId xmlns:a16="http://schemas.microsoft.com/office/drawing/2014/main" id="{2791F437-710F-44B0-8108-F44250D6B43B}"/>
              </a:ext>
            </a:extLst>
          </p:cNvPr>
          <p:cNvSpPr>
            <a:spLocks noGrp="1"/>
          </p:cNvSpPr>
          <p:nvPr>
            <p:ph type="body" sz="half" idx="2"/>
          </p:nvPr>
        </p:nvSpPr>
        <p:spPr/>
        <p:txBody>
          <a:bodyPr/>
          <a:lstStyle/>
          <a:p>
            <a:endParaRPr lang="ru-RU" dirty="0"/>
          </a:p>
        </p:txBody>
      </p:sp>
      <p:sp>
        <p:nvSpPr>
          <p:cNvPr id="5" name="Дата 4">
            <a:extLst>
              <a:ext uri="{FF2B5EF4-FFF2-40B4-BE49-F238E27FC236}">
                <a16:creationId xmlns:a16="http://schemas.microsoft.com/office/drawing/2014/main" id="{A802FD0D-CC75-4596-92CD-2739E7B76130}"/>
              </a:ext>
            </a:extLst>
          </p:cNvPr>
          <p:cNvSpPr>
            <a:spLocks noGrp="1"/>
          </p:cNvSpPr>
          <p:nvPr>
            <p:ph type="dt" sz="half" idx="10"/>
          </p:nvPr>
        </p:nvSpPr>
        <p:spPr>
          <a:xfrm>
            <a:off x="643464" y="6765926"/>
            <a:ext cx="3517568" cy="45719"/>
          </a:xfrm>
        </p:spPr>
        <p:txBody>
          <a:bodyPr/>
          <a:lstStyle/>
          <a:p>
            <a:r>
              <a:rPr lang="ru-RU" dirty="0"/>
              <a:t>КДН Гомельского ГИК </a:t>
            </a:r>
            <a:endParaRPr lang="en-US" dirty="0"/>
          </a:p>
          <a:p>
            <a:pPr rtl="0"/>
            <a:endParaRPr lang="en-US" dirty="0"/>
          </a:p>
        </p:txBody>
      </p:sp>
      <p:sp>
        <p:nvSpPr>
          <p:cNvPr id="10" name="Прямоугольник 9">
            <a:extLst>
              <a:ext uri="{FF2B5EF4-FFF2-40B4-BE49-F238E27FC236}">
                <a16:creationId xmlns:a16="http://schemas.microsoft.com/office/drawing/2014/main" id="{B9D80B92-0870-4009-8F15-8026148091E6}"/>
              </a:ext>
            </a:extLst>
          </p:cNvPr>
          <p:cNvSpPr/>
          <p:nvPr/>
        </p:nvSpPr>
        <p:spPr>
          <a:xfrm>
            <a:off x="7319766" y="520700"/>
            <a:ext cx="4610536" cy="5632311"/>
          </a:xfrm>
          <a:prstGeom prst="rect">
            <a:avLst/>
          </a:prstGeom>
        </p:spPr>
        <p:txBody>
          <a:bodyPr wrap="square">
            <a:spAutoFit/>
          </a:bodyPr>
          <a:lstStyle/>
          <a:p>
            <a:endParaRPr lang="ru-RU" dirty="0"/>
          </a:p>
          <a:p>
            <a:r>
              <a:rPr lang="ru-RU" dirty="0"/>
              <a:t>Подростками очень легко манипулировать, чем и пользуются злоумышленники. В </a:t>
            </a:r>
            <a:r>
              <a:rPr lang="ru-RU" sz="3600" b="1" dirty="0"/>
              <a:t>сети</a:t>
            </a:r>
            <a:r>
              <a:rPr lang="ru-RU" dirty="0"/>
              <a:t> можно встретить сайты, где открыто призывают к тем, или иным видам насилия.</a:t>
            </a:r>
          </a:p>
          <a:p>
            <a:r>
              <a:rPr lang="ru-RU" dirty="0"/>
              <a:t> Кроме призывов, размещаются видео ролики со сценами жестокости и убийствами.</a:t>
            </a:r>
          </a:p>
          <a:p>
            <a:r>
              <a:rPr lang="ru-RU" dirty="0"/>
              <a:t>Такой контент шокирует и наносит психологическую травму ребенку, которая может в последствии повлиять на его здоровье.</a:t>
            </a:r>
          </a:p>
          <a:p>
            <a:endParaRPr lang="ru-RU" dirty="0"/>
          </a:p>
          <a:p>
            <a:r>
              <a:rPr lang="ru-RU" dirty="0"/>
              <a:t>В настоящее время зафиксирована активизация неонацистских движений, «возрождение» субкультуры скинхедов. Подростки зачастую занимают «сочувствующую позицию». </a:t>
            </a:r>
          </a:p>
        </p:txBody>
      </p:sp>
      <p:pic>
        <p:nvPicPr>
          <p:cNvPr id="12" name="Рисунок 11">
            <a:extLst>
              <a:ext uri="{FF2B5EF4-FFF2-40B4-BE49-F238E27FC236}">
                <a16:creationId xmlns:a16="http://schemas.microsoft.com/office/drawing/2014/main" id="{E6F55A9E-C64F-4DAC-BDBE-40E6AFABD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20" y="719965"/>
            <a:ext cx="3498880" cy="2217552"/>
          </a:xfrm>
          <a:prstGeom prst="rect">
            <a:avLst/>
          </a:prstGeom>
        </p:spPr>
      </p:pic>
      <p:sp>
        <p:nvSpPr>
          <p:cNvPr id="13" name="Стрелка: вправо 12">
            <a:extLst>
              <a:ext uri="{FF2B5EF4-FFF2-40B4-BE49-F238E27FC236}">
                <a16:creationId xmlns:a16="http://schemas.microsoft.com/office/drawing/2014/main" id="{FC9C2B8D-FFBD-4723-BE99-DE55DF17F90A}"/>
              </a:ext>
            </a:extLst>
          </p:cNvPr>
          <p:cNvSpPr/>
          <p:nvPr/>
        </p:nvSpPr>
        <p:spPr>
          <a:xfrm>
            <a:off x="5143500" y="3810000"/>
            <a:ext cx="2176265" cy="1460500"/>
          </a:xfrm>
          <a:prstGeom prst="rightArrow">
            <a:avLst/>
          </a:prstGeom>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65093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A79F9B-03B5-4EA0-879C-2A1D3FAEB754}"/>
              </a:ext>
            </a:extLst>
          </p:cNvPr>
          <p:cNvSpPr>
            <a:spLocks noGrp="1"/>
          </p:cNvSpPr>
          <p:nvPr>
            <p:ph type="title"/>
          </p:nvPr>
        </p:nvSpPr>
        <p:spPr/>
        <p:txBody>
          <a:bodyPr/>
          <a:lstStyle/>
          <a:p>
            <a:r>
              <a:rPr lang="ru-RU" b="1" dirty="0"/>
              <a:t>Алкоголь, наркотики, вписки, </a:t>
            </a:r>
            <a:r>
              <a:rPr lang="ru-RU" b="1" dirty="0" err="1"/>
              <a:t>флеты</a:t>
            </a:r>
            <a:endParaRPr lang="ru-RU" dirty="0"/>
          </a:p>
        </p:txBody>
      </p:sp>
      <p:sp>
        <p:nvSpPr>
          <p:cNvPr id="3" name="Объект 2">
            <a:extLst>
              <a:ext uri="{FF2B5EF4-FFF2-40B4-BE49-F238E27FC236}">
                <a16:creationId xmlns:a16="http://schemas.microsoft.com/office/drawing/2014/main" id="{FC134F4F-E254-4EBF-A5B4-6519EE9FAF02}"/>
              </a:ext>
            </a:extLst>
          </p:cNvPr>
          <p:cNvSpPr>
            <a:spLocks noGrp="1"/>
          </p:cNvSpPr>
          <p:nvPr>
            <p:ph idx="1"/>
          </p:nvPr>
        </p:nvSpPr>
        <p:spPr>
          <a:xfrm>
            <a:off x="6946084" y="786383"/>
            <a:ext cx="4441244" cy="5321173"/>
          </a:xfrm>
        </p:spPr>
        <p:txBody>
          <a:bodyPr>
            <a:normAutofit fontScale="92500" lnSpcReduction="20000"/>
          </a:bodyPr>
          <a:lstStyle/>
          <a:p>
            <a:endParaRPr lang="ru-RU" dirty="0"/>
          </a:p>
          <a:p>
            <a:pPr marL="0" indent="0" algn="just">
              <a:buNone/>
            </a:pPr>
            <a:r>
              <a:rPr lang="ru-RU" dirty="0"/>
              <a:t>Распространители запрещенных веществ постоянно ищут новых клиентов. Они рассказывают, какие замечательные ощущения получишь от употребления наркотиков или алкоголя, завлекая наивных подростков. Втираются в доверие и в случае возникновения проблем в жизни, всегда придут на помощь с отличным «средством» от любой беды. Ресурсы, на которых промышляют такие деятели, постоянно блокируются, но при этом их не становится меньше.</a:t>
            </a:r>
          </a:p>
          <a:p>
            <a:pPr marL="0" indent="0" algn="just">
              <a:buNone/>
            </a:pPr>
            <a:r>
              <a:rPr lang="ru-RU" dirty="0"/>
              <a:t>Закладчики – поиск работы через интернет;</a:t>
            </a:r>
          </a:p>
          <a:p>
            <a:pPr marL="0" indent="0" algn="just">
              <a:buNone/>
            </a:pPr>
            <a:r>
              <a:rPr lang="ru-RU" dirty="0"/>
              <a:t>Вписки, </a:t>
            </a:r>
            <a:r>
              <a:rPr lang="ru-RU" dirty="0" err="1"/>
              <a:t>флеты</a:t>
            </a:r>
            <a:r>
              <a:rPr lang="ru-RU" dirty="0"/>
              <a:t>- поиск через Интернет (создание чатов);</a:t>
            </a:r>
          </a:p>
          <a:p>
            <a:pPr marL="0" indent="0" algn="just">
              <a:buNone/>
            </a:pPr>
            <a:r>
              <a:rPr lang="ru-RU" dirty="0"/>
              <a:t>Покупка электронных систем и жижи – поиск через Интернет </a:t>
            </a:r>
          </a:p>
          <a:p>
            <a:pPr marL="0" indent="0" algn="just">
              <a:buNone/>
            </a:pPr>
            <a:endParaRPr lang="ru-RU" dirty="0"/>
          </a:p>
          <a:p>
            <a:endParaRPr lang="ru-RU" dirty="0"/>
          </a:p>
        </p:txBody>
      </p:sp>
      <p:sp>
        <p:nvSpPr>
          <p:cNvPr id="4" name="Текст 3">
            <a:extLst>
              <a:ext uri="{FF2B5EF4-FFF2-40B4-BE49-F238E27FC236}">
                <a16:creationId xmlns:a16="http://schemas.microsoft.com/office/drawing/2014/main" id="{1B1A868C-21F7-4036-B1F2-226AF6D2FB87}"/>
              </a:ext>
            </a:extLst>
          </p:cNvPr>
          <p:cNvSpPr>
            <a:spLocks noGrp="1"/>
          </p:cNvSpPr>
          <p:nvPr>
            <p:ph type="body" sz="half" idx="2"/>
          </p:nvPr>
        </p:nvSpPr>
        <p:spPr/>
        <p:txBody>
          <a:bodyPr/>
          <a:lstStyle/>
          <a:p>
            <a:endParaRPr lang="ru-RU" dirty="0"/>
          </a:p>
        </p:txBody>
      </p:sp>
      <p:sp>
        <p:nvSpPr>
          <p:cNvPr id="5" name="Дата 4">
            <a:extLst>
              <a:ext uri="{FF2B5EF4-FFF2-40B4-BE49-F238E27FC236}">
                <a16:creationId xmlns:a16="http://schemas.microsoft.com/office/drawing/2014/main" id="{0759762B-BB6F-44B6-95C1-881799A834CE}"/>
              </a:ext>
            </a:extLst>
          </p:cNvPr>
          <p:cNvSpPr>
            <a:spLocks noGrp="1"/>
          </p:cNvSpPr>
          <p:nvPr>
            <p:ph type="dt" sz="half" idx="10"/>
          </p:nvPr>
        </p:nvSpPr>
        <p:spPr/>
        <p:txBody>
          <a:bodyPr/>
          <a:lstStyle/>
          <a:p>
            <a:r>
              <a:rPr lang="ru-RU" dirty="0"/>
              <a:t>КДН Гомельского ГИК </a:t>
            </a:r>
            <a:endParaRPr lang="en-US" dirty="0"/>
          </a:p>
          <a:p>
            <a:pPr rtl="0"/>
            <a:endParaRPr lang="en-US" dirty="0"/>
          </a:p>
        </p:txBody>
      </p:sp>
      <p:pic>
        <p:nvPicPr>
          <p:cNvPr id="7" name="Рисунок 6">
            <a:extLst>
              <a:ext uri="{FF2B5EF4-FFF2-40B4-BE49-F238E27FC236}">
                <a16:creationId xmlns:a16="http://schemas.microsoft.com/office/drawing/2014/main" id="{70A09E75-E1E3-48EF-A694-D85950607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9228" y="267555"/>
            <a:ext cx="2527436" cy="4307747"/>
          </a:xfrm>
          <a:prstGeom prst="rect">
            <a:avLst/>
          </a:prstGeom>
          <a:effectLst>
            <a:reflection blurRad="6350" stA="50000" endA="300" endPos="38500" dist="50800" dir="5400000" sy="-100000" algn="bl" rotWithShape="0"/>
          </a:effectLst>
        </p:spPr>
      </p:pic>
      <p:pic>
        <p:nvPicPr>
          <p:cNvPr id="9" name="Рисунок 8">
            <a:extLst>
              <a:ext uri="{FF2B5EF4-FFF2-40B4-BE49-F238E27FC236}">
                <a16:creationId xmlns:a16="http://schemas.microsoft.com/office/drawing/2014/main" id="{3B92F69B-4645-4F44-B75F-DBCC70533A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33" y="2880358"/>
            <a:ext cx="1980834" cy="2546059"/>
          </a:xfrm>
          <a:prstGeom prst="rect">
            <a:avLst/>
          </a:prstGeom>
        </p:spPr>
      </p:pic>
      <p:pic>
        <p:nvPicPr>
          <p:cNvPr id="11" name="Рисунок 10">
            <a:extLst>
              <a:ext uri="{FF2B5EF4-FFF2-40B4-BE49-F238E27FC236}">
                <a16:creationId xmlns:a16="http://schemas.microsoft.com/office/drawing/2014/main" id="{C8A7BDB6-9634-46ED-926C-4DE1DACE4B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2624" y="3976666"/>
            <a:ext cx="2658408" cy="2426649"/>
          </a:xfrm>
          <a:prstGeom prst="rect">
            <a:avLst/>
          </a:prstGeom>
        </p:spPr>
      </p:pic>
      <p:sp>
        <p:nvSpPr>
          <p:cNvPr id="12" name="Стрелка: штриховая вправо 11">
            <a:extLst>
              <a:ext uri="{FF2B5EF4-FFF2-40B4-BE49-F238E27FC236}">
                <a16:creationId xmlns:a16="http://schemas.microsoft.com/office/drawing/2014/main" id="{1E415BD2-3738-4334-B315-F6B79CD8EB17}"/>
              </a:ext>
            </a:extLst>
          </p:cNvPr>
          <p:cNvSpPr/>
          <p:nvPr/>
        </p:nvSpPr>
        <p:spPr>
          <a:xfrm>
            <a:off x="4924338" y="5033394"/>
            <a:ext cx="1692326" cy="1074161"/>
          </a:xfrm>
          <a:prstGeom prst="stripedRightArrow">
            <a:avLst/>
          </a:prstGeom>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12230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BEBDF4-71E2-4281-B353-14E55DE3B667}"/>
              </a:ext>
            </a:extLst>
          </p:cNvPr>
          <p:cNvSpPr>
            <a:spLocks noGrp="1"/>
          </p:cNvSpPr>
          <p:nvPr>
            <p:ph type="title"/>
          </p:nvPr>
        </p:nvSpPr>
        <p:spPr>
          <a:xfrm>
            <a:off x="804673" y="786384"/>
            <a:ext cx="3356360" cy="1352810"/>
          </a:xfrm>
        </p:spPr>
        <p:txBody>
          <a:bodyPr>
            <a:normAutofit fontScale="90000"/>
          </a:bodyPr>
          <a:lstStyle/>
          <a:p>
            <a:r>
              <a:rPr lang="ru-RU" dirty="0"/>
              <a:t>Сайты категории 18+</a:t>
            </a:r>
          </a:p>
        </p:txBody>
      </p:sp>
      <p:sp>
        <p:nvSpPr>
          <p:cNvPr id="3" name="Объект 2">
            <a:extLst>
              <a:ext uri="{FF2B5EF4-FFF2-40B4-BE49-F238E27FC236}">
                <a16:creationId xmlns:a16="http://schemas.microsoft.com/office/drawing/2014/main" id="{270FBC4D-5277-4A79-A103-3CCD6AB88B0B}"/>
              </a:ext>
            </a:extLst>
          </p:cNvPr>
          <p:cNvSpPr>
            <a:spLocks noGrp="1"/>
          </p:cNvSpPr>
          <p:nvPr>
            <p:ph idx="1"/>
          </p:nvPr>
        </p:nvSpPr>
        <p:spPr>
          <a:xfrm>
            <a:off x="7306810" y="812799"/>
            <a:ext cx="4080517" cy="5294757"/>
          </a:xfrm>
        </p:spPr>
        <p:txBody>
          <a:bodyPr>
            <a:normAutofit fontScale="85000" lnSpcReduction="10000"/>
          </a:bodyPr>
          <a:lstStyle/>
          <a:p>
            <a:r>
              <a:rPr lang="ru-RU" dirty="0"/>
              <a:t>На порносайт можно попасть случайно, нажав ничем не примечательную ссылку или всплывающую картинку. </a:t>
            </a:r>
          </a:p>
          <a:p>
            <a:r>
              <a:rPr lang="ru-RU" dirty="0"/>
              <a:t>Конечно, рано или поздно с взрослой стороной жизни столкнется каждый ребенок, но все же не зря этой теме дали возрастной ценз от 18 лет. </a:t>
            </a:r>
          </a:p>
          <a:p>
            <a:r>
              <a:rPr lang="ru-RU" dirty="0"/>
              <a:t>Это значит, что знакомство с эротикой и порнографией нужно отложить до подходящего момента.</a:t>
            </a:r>
          </a:p>
          <a:p>
            <a:r>
              <a:rPr lang="ru-RU" dirty="0"/>
              <a:t>Посещение таких сайтов может оказать влияние на формирующуюся психику ребенка.</a:t>
            </a:r>
          </a:p>
          <a:p>
            <a:r>
              <a:rPr lang="ru-RU" dirty="0"/>
              <a:t>В настоящее время тревожными являются факты возбуждения уголовных дел в отношении несовершеннолетних, предусмотренных ст. 343 *УК РБ, 167 УК РБ</a:t>
            </a:r>
          </a:p>
        </p:txBody>
      </p:sp>
      <p:sp>
        <p:nvSpPr>
          <p:cNvPr id="4" name="Текст 3">
            <a:extLst>
              <a:ext uri="{FF2B5EF4-FFF2-40B4-BE49-F238E27FC236}">
                <a16:creationId xmlns:a16="http://schemas.microsoft.com/office/drawing/2014/main" id="{4FA1FA3C-D8CE-45C7-B8FF-4F210CDC1658}"/>
              </a:ext>
            </a:extLst>
          </p:cNvPr>
          <p:cNvSpPr>
            <a:spLocks noGrp="1"/>
          </p:cNvSpPr>
          <p:nvPr>
            <p:ph type="body" sz="half" idx="2"/>
          </p:nvPr>
        </p:nvSpPr>
        <p:spPr/>
        <p:txBody>
          <a:bodyPr/>
          <a:lstStyle/>
          <a:p>
            <a:endParaRPr lang="ru-RU" dirty="0"/>
          </a:p>
        </p:txBody>
      </p:sp>
      <p:sp>
        <p:nvSpPr>
          <p:cNvPr id="5" name="Дата 4">
            <a:extLst>
              <a:ext uri="{FF2B5EF4-FFF2-40B4-BE49-F238E27FC236}">
                <a16:creationId xmlns:a16="http://schemas.microsoft.com/office/drawing/2014/main" id="{2B54A4A2-2242-4F41-8FF7-D524037F0B95}"/>
              </a:ext>
            </a:extLst>
          </p:cNvPr>
          <p:cNvSpPr>
            <a:spLocks noGrp="1"/>
          </p:cNvSpPr>
          <p:nvPr>
            <p:ph type="dt" sz="half" idx="10"/>
          </p:nvPr>
        </p:nvSpPr>
        <p:spPr/>
        <p:txBody>
          <a:bodyPr/>
          <a:lstStyle/>
          <a:p>
            <a:r>
              <a:rPr lang="ru-RU" dirty="0"/>
              <a:t>КДН Гомельского ГИК </a:t>
            </a:r>
            <a:endParaRPr lang="en-US" dirty="0"/>
          </a:p>
          <a:p>
            <a:pPr rtl="0"/>
            <a:endParaRPr lang="en-US" dirty="0"/>
          </a:p>
        </p:txBody>
      </p:sp>
      <p:pic>
        <p:nvPicPr>
          <p:cNvPr id="7" name="Рисунок 6">
            <a:extLst>
              <a:ext uri="{FF2B5EF4-FFF2-40B4-BE49-F238E27FC236}">
                <a16:creationId xmlns:a16="http://schemas.microsoft.com/office/drawing/2014/main" id="{8021F2D6-82D1-431B-9108-33C5FA1554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498" y="391300"/>
            <a:ext cx="2560995" cy="3622832"/>
          </a:xfrm>
          <a:prstGeom prst="rect">
            <a:avLst/>
          </a:prstGeom>
        </p:spPr>
      </p:pic>
      <p:pic>
        <p:nvPicPr>
          <p:cNvPr id="9" name="Рисунок 8">
            <a:extLst>
              <a:ext uri="{FF2B5EF4-FFF2-40B4-BE49-F238E27FC236}">
                <a16:creationId xmlns:a16="http://schemas.microsoft.com/office/drawing/2014/main" id="{FECA4FB4-61AF-4C21-BA18-F32015881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940" y="3043050"/>
            <a:ext cx="5613943" cy="3435316"/>
          </a:xfrm>
          <a:prstGeom prst="rect">
            <a:avLst/>
          </a:prstGeom>
        </p:spPr>
      </p:pic>
    </p:spTree>
    <p:extLst>
      <p:ext uri="{BB962C8B-B14F-4D97-AF65-F5344CB8AC3E}">
        <p14:creationId xmlns:p14="http://schemas.microsoft.com/office/powerpoint/2010/main" val="2900750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5A4153-BB67-405A-B03E-1673B21138A3}"/>
              </a:ext>
            </a:extLst>
          </p:cNvPr>
          <p:cNvSpPr>
            <a:spLocks noGrp="1"/>
          </p:cNvSpPr>
          <p:nvPr>
            <p:ph type="title"/>
          </p:nvPr>
        </p:nvSpPr>
        <p:spPr>
          <a:xfrm>
            <a:off x="643466" y="786384"/>
            <a:ext cx="3517567" cy="698468"/>
          </a:xfrm>
        </p:spPr>
        <p:txBody>
          <a:bodyPr>
            <a:normAutofit fontScale="90000"/>
          </a:bodyPr>
          <a:lstStyle/>
          <a:p>
            <a:r>
              <a:rPr lang="ru-RU" b="1" dirty="0"/>
              <a:t>Социальные сети</a:t>
            </a:r>
            <a:endParaRPr lang="ru-RU" dirty="0"/>
          </a:p>
        </p:txBody>
      </p:sp>
      <p:sp>
        <p:nvSpPr>
          <p:cNvPr id="3" name="Объект 2">
            <a:extLst>
              <a:ext uri="{FF2B5EF4-FFF2-40B4-BE49-F238E27FC236}">
                <a16:creationId xmlns:a16="http://schemas.microsoft.com/office/drawing/2014/main" id="{622A5640-A657-4A07-A33C-FDA960F230E6}"/>
              </a:ext>
            </a:extLst>
          </p:cNvPr>
          <p:cNvSpPr>
            <a:spLocks noGrp="1"/>
          </p:cNvSpPr>
          <p:nvPr>
            <p:ph idx="1"/>
          </p:nvPr>
        </p:nvSpPr>
        <p:spPr>
          <a:xfrm>
            <a:off x="7516536" y="812799"/>
            <a:ext cx="4110604" cy="5294757"/>
          </a:xfrm>
        </p:spPr>
        <p:txBody>
          <a:bodyPr>
            <a:normAutofit fontScale="70000" lnSpcReduction="20000"/>
          </a:bodyPr>
          <a:lstStyle/>
          <a:p>
            <a:r>
              <a:rPr lang="ru-RU" dirty="0"/>
              <a:t>Опасность социальных сетей в том, что незнакомые люди могут </a:t>
            </a:r>
            <a:r>
              <a:rPr lang="ru-RU" b="1" dirty="0"/>
              <a:t>втереться</a:t>
            </a:r>
            <a:r>
              <a:rPr lang="ru-RU" dirty="0"/>
              <a:t> в доверие к ребенку, стать ему настоящим «другом», а потом и вовлечь в преступную деятельность. </a:t>
            </a:r>
          </a:p>
          <a:p>
            <a:r>
              <a:rPr lang="ru-RU" dirty="0"/>
              <a:t>Даже взрослые не всегда могут определить злоумышленников, а уж дети тем более. </a:t>
            </a:r>
          </a:p>
          <a:p>
            <a:r>
              <a:rPr lang="ru-RU" dirty="0"/>
              <a:t>Для них хорошие все те, кто соглашаются с их мыслями, желаниями и интересами. Злоумышленник может попросить финансовой помощи у ребенка, ссылаясь на безвыходную ситуацию. Бравируя дружбой и поддержкой, мошенник может заставить ребенка нарушить закон, а в лучшем случае, только выманит деньги.</a:t>
            </a:r>
          </a:p>
          <a:p>
            <a:r>
              <a:rPr lang="ru-RU" dirty="0"/>
              <a:t>Суицидальные риски*</a:t>
            </a:r>
          </a:p>
          <a:p>
            <a:r>
              <a:rPr lang="ru-RU" dirty="0"/>
              <a:t>Предложения заработка преступной деятельностью*</a:t>
            </a:r>
          </a:p>
          <a:p>
            <a:r>
              <a:rPr lang="ru-RU" dirty="0" err="1"/>
              <a:t>Сексуализированные</a:t>
            </a:r>
            <a:r>
              <a:rPr lang="ru-RU" dirty="0"/>
              <a:t> преступления*</a:t>
            </a:r>
          </a:p>
          <a:p>
            <a:r>
              <a:rPr lang="ru-RU" dirty="0"/>
              <a:t>Вовлечение в экстремистскую деятельность, опасные группировки* </a:t>
            </a:r>
          </a:p>
          <a:p>
            <a:endParaRPr lang="ru-RU" dirty="0"/>
          </a:p>
          <a:p>
            <a:endParaRPr lang="ru-RU" dirty="0"/>
          </a:p>
        </p:txBody>
      </p:sp>
      <p:sp>
        <p:nvSpPr>
          <p:cNvPr id="4" name="Текст 3">
            <a:extLst>
              <a:ext uri="{FF2B5EF4-FFF2-40B4-BE49-F238E27FC236}">
                <a16:creationId xmlns:a16="http://schemas.microsoft.com/office/drawing/2014/main" id="{66017571-4DD4-486C-96E8-75DBD02931E1}"/>
              </a:ext>
            </a:extLst>
          </p:cNvPr>
          <p:cNvSpPr>
            <a:spLocks noGrp="1"/>
          </p:cNvSpPr>
          <p:nvPr>
            <p:ph type="body" sz="half" idx="2"/>
          </p:nvPr>
        </p:nvSpPr>
        <p:spPr/>
        <p:txBody>
          <a:bodyPr/>
          <a:lstStyle/>
          <a:p>
            <a:endParaRPr lang="ru-RU" dirty="0"/>
          </a:p>
        </p:txBody>
      </p:sp>
      <p:sp>
        <p:nvSpPr>
          <p:cNvPr id="5" name="Дата 4">
            <a:extLst>
              <a:ext uri="{FF2B5EF4-FFF2-40B4-BE49-F238E27FC236}">
                <a16:creationId xmlns:a16="http://schemas.microsoft.com/office/drawing/2014/main" id="{10055905-3AC6-40A1-99C2-29977A8BD455}"/>
              </a:ext>
            </a:extLst>
          </p:cNvPr>
          <p:cNvSpPr>
            <a:spLocks noGrp="1"/>
          </p:cNvSpPr>
          <p:nvPr>
            <p:ph type="dt" sz="half" idx="10"/>
          </p:nvPr>
        </p:nvSpPr>
        <p:spPr/>
        <p:txBody>
          <a:bodyPr/>
          <a:lstStyle/>
          <a:p>
            <a:r>
              <a:rPr lang="ru-RU" dirty="0"/>
              <a:t>КДН Гомельского ГИК </a:t>
            </a:r>
            <a:endParaRPr lang="en-US" dirty="0"/>
          </a:p>
          <a:p>
            <a:pPr rtl="0"/>
            <a:endParaRPr lang="en-US" dirty="0"/>
          </a:p>
        </p:txBody>
      </p:sp>
      <p:pic>
        <p:nvPicPr>
          <p:cNvPr id="6" name="Рисунок 5" descr="Изображение здания, места для сидения, скамейки, вид сбоку&#10;&#10;Автоматически созданное описание">
            <a:extLst>
              <a:ext uri="{FF2B5EF4-FFF2-40B4-BE49-F238E27FC236}">
                <a16:creationId xmlns:a16="http://schemas.microsoft.com/office/drawing/2014/main" id="{7FF1752C-DD29-4F5A-BCF0-97C3B985C76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18113" y="1562137"/>
            <a:ext cx="3347208" cy="4545418"/>
          </a:xfrm>
          <a:prstGeom prst="rect">
            <a:avLst/>
          </a:prstGeom>
        </p:spPr>
      </p:pic>
      <p:pic>
        <p:nvPicPr>
          <p:cNvPr id="7" name="Рисунок 6">
            <a:extLst>
              <a:ext uri="{FF2B5EF4-FFF2-40B4-BE49-F238E27FC236}">
                <a16:creationId xmlns:a16="http://schemas.microsoft.com/office/drawing/2014/main" id="{CC4D3CD7-A000-4546-B21B-3BD1A3047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1032" y="679507"/>
            <a:ext cx="2964634" cy="4193258"/>
          </a:xfrm>
          <a:prstGeom prst="rect">
            <a:avLst/>
          </a:prstGeom>
        </p:spPr>
      </p:pic>
      <p:sp>
        <p:nvSpPr>
          <p:cNvPr id="8" name="Стрелка: вправо 7">
            <a:extLst>
              <a:ext uri="{FF2B5EF4-FFF2-40B4-BE49-F238E27FC236}">
                <a16:creationId xmlns:a16="http://schemas.microsoft.com/office/drawing/2014/main" id="{EBD50D71-32DE-4BCF-8D17-B96ED8455DD3}"/>
              </a:ext>
            </a:extLst>
          </p:cNvPr>
          <p:cNvSpPr/>
          <p:nvPr/>
        </p:nvSpPr>
        <p:spPr>
          <a:xfrm>
            <a:off x="5083728" y="5503178"/>
            <a:ext cx="3607266" cy="1115736"/>
          </a:xfrm>
          <a:prstGeom prst="rightArrow">
            <a:avLst/>
          </a:prstGeom>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01061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04B91B-B7CD-423E-ABB2-1330890CB82C}"/>
              </a:ext>
            </a:extLst>
          </p:cNvPr>
          <p:cNvSpPr>
            <a:spLocks noGrp="1"/>
          </p:cNvSpPr>
          <p:nvPr>
            <p:ph type="title"/>
          </p:nvPr>
        </p:nvSpPr>
        <p:spPr>
          <a:xfrm>
            <a:off x="643467" y="786384"/>
            <a:ext cx="3232248" cy="1453478"/>
          </a:xfrm>
        </p:spPr>
        <p:txBody>
          <a:bodyPr>
            <a:noAutofit/>
          </a:bodyPr>
          <a:lstStyle/>
          <a:p>
            <a:r>
              <a:rPr lang="ru-RU" sz="2400" b="1" dirty="0"/>
              <a:t>Сайты с вирусами (фишинг, </a:t>
            </a:r>
            <a:r>
              <a:rPr lang="ru-RU" sz="2400" b="1" dirty="0" err="1"/>
              <a:t>майнеры</a:t>
            </a:r>
            <a:r>
              <a:rPr lang="ru-RU" sz="2400" b="1" dirty="0"/>
              <a:t>), вовлечение в киберпреступления</a:t>
            </a:r>
            <a:r>
              <a:rPr lang="ru-RU" sz="2400" dirty="0"/>
              <a:t> </a:t>
            </a:r>
          </a:p>
        </p:txBody>
      </p:sp>
      <p:sp>
        <p:nvSpPr>
          <p:cNvPr id="3" name="Объект 2">
            <a:extLst>
              <a:ext uri="{FF2B5EF4-FFF2-40B4-BE49-F238E27FC236}">
                <a16:creationId xmlns:a16="http://schemas.microsoft.com/office/drawing/2014/main" id="{058DB5B5-DF6F-4981-83BC-0BE0065AA3E1}"/>
              </a:ext>
            </a:extLst>
          </p:cNvPr>
          <p:cNvSpPr>
            <a:spLocks noGrp="1"/>
          </p:cNvSpPr>
          <p:nvPr>
            <p:ph idx="1"/>
          </p:nvPr>
        </p:nvSpPr>
        <p:spPr>
          <a:xfrm>
            <a:off x="7239700" y="812799"/>
            <a:ext cx="4147628" cy="5294757"/>
          </a:xfrm>
        </p:spPr>
        <p:txBody>
          <a:bodyPr>
            <a:normAutofit lnSpcReduction="10000"/>
          </a:bodyPr>
          <a:lstStyle/>
          <a:p>
            <a:r>
              <a:rPr lang="ru-RU" dirty="0"/>
              <a:t>Вредоносный вирус причиняет вред технике, замедляет работу и снижает общую производительность. Кроме того, на компьютеры интернет-пользователей могут попасть вирусы-</a:t>
            </a:r>
            <a:r>
              <a:rPr lang="ru-RU" dirty="0" err="1"/>
              <a:t>майнеры</a:t>
            </a:r>
            <a:r>
              <a:rPr lang="ru-RU" dirty="0"/>
              <a:t>, которые будут тратить ресурсы устройства на добычу криптовалюты. Кроме того, в сети есть множество </a:t>
            </a:r>
            <a:r>
              <a:rPr lang="ru-RU" b="1" dirty="0"/>
              <a:t>фишинговых сайтов, </a:t>
            </a:r>
            <a:r>
              <a:rPr lang="ru-RU" dirty="0"/>
              <a:t>с помощью которых мошенники воруют персональные данные пользователей: номера банковских карт, паспортные данные и так далее. </a:t>
            </a:r>
          </a:p>
          <a:p>
            <a:r>
              <a:rPr lang="ru-RU" dirty="0"/>
              <a:t>Подростки становятся мошенниками и совершают киберпреступления, не оценивают опасность «предложений» в сети.</a:t>
            </a:r>
          </a:p>
          <a:p>
            <a:endParaRPr lang="ru-RU" dirty="0"/>
          </a:p>
        </p:txBody>
      </p:sp>
      <p:sp>
        <p:nvSpPr>
          <p:cNvPr id="4" name="Текст 3">
            <a:extLst>
              <a:ext uri="{FF2B5EF4-FFF2-40B4-BE49-F238E27FC236}">
                <a16:creationId xmlns:a16="http://schemas.microsoft.com/office/drawing/2014/main" id="{CEE38551-E15D-4533-BE5C-29C483E0E01F}"/>
              </a:ext>
            </a:extLst>
          </p:cNvPr>
          <p:cNvSpPr>
            <a:spLocks noGrp="1"/>
          </p:cNvSpPr>
          <p:nvPr>
            <p:ph type="body" sz="half" idx="2"/>
          </p:nvPr>
        </p:nvSpPr>
        <p:spPr/>
        <p:txBody>
          <a:bodyPr>
            <a:normAutofit/>
          </a:bodyPr>
          <a:lstStyle/>
          <a:p>
            <a:endParaRPr lang="ru-RU" dirty="0"/>
          </a:p>
        </p:txBody>
      </p:sp>
      <p:sp>
        <p:nvSpPr>
          <p:cNvPr id="5" name="Дата 4">
            <a:extLst>
              <a:ext uri="{FF2B5EF4-FFF2-40B4-BE49-F238E27FC236}">
                <a16:creationId xmlns:a16="http://schemas.microsoft.com/office/drawing/2014/main" id="{4BE58EA4-72D1-4D3D-A9B5-81E375F1A227}"/>
              </a:ext>
            </a:extLst>
          </p:cNvPr>
          <p:cNvSpPr>
            <a:spLocks noGrp="1"/>
          </p:cNvSpPr>
          <p:nvPr>
            <p:ph type="dt" sz="half" idx="10"/>
          </p:nvPr>
        </p:nvSpPr>
        <p:spPr/>
        <p:txBody>
          <a:bodyPr/>
          <a:lstStyle/>
          <a:p>
            <a:r>
              <a:rPr lang="ru-RU" dirty="0"/>
              <a:t>КДН Гомельского ГИК </a:t>
            </a:r>
            <a:endParaRPr lang="en-US" dirty="0"/>
          </a:p>
          <a:p>
            <a:pPr rtl="0"/>
            <a:endParaRPr lang="en-US" dirty="0"/>
          </a:p>
        </p:txBody>
      </p:sp>
      <p:pic>
        <p:nvPicPr>
          <p:cNvPr id="7" name="Рисунок 6">
            <a:extLst>
              <a:ext uri="{FF2B5EF4-FFF2-40B4-BE49-F238E27FC236}">
                <a16:creationId xmlns:a16="http://schemas.microsoft.com/office/drawing/2014/main" id="{73AB05A2-B715-43A1-8340-A9C9876B0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13" y="2239862"/>
            <a:ext cx="3312575" cy="3167003"/>
          </a:xfrm>
          <a:prstGeom prst="rect">
            <a:avLst/>
          </a:prstGeom>
        </p:spPr>
      </p:pic>
      <p:pic>
        <p:nvPicPr>
          <p:cNvPr id="9" name="Рисунок 8">
            <a:extLst>
              <a:ext uri="{FF2B5EF4-FFF2-40B4-BE49-F238E27FC236}">
                <a16:creationId xmlns:a16="http://schemas.microsoft.com/office/drawing/2014/main" id="{7F5488B2-8724-47EE-B1A6-0E81DDDF2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3615" y="3279517"/>
            <a:ext cx="3305358" cy="3250269"/>
          </a:xfrm>
          <a:prstGeom prst="rect">
            <a:avLst/>
          </a:prstGeom>
        </p:spPr>
      </p:pic>
      <p:sp>
        <p:nvSpPr>
          <p:cNvPr id="10" name="Стрелка: вправо 9">
            <a:extLst>
              <a:ext uri="{FF2B5EF4-FFF2-40B4-BE49-F238E27FC236}">
                <a16:creationId xmlns:a16="http://schemas.microsoft.com/office/drawing/2014/main" id="{F05A6E6C-49D5-4A9F-96A3-4470B00A5BEA}"/>
              </a:ext>
            </a:extLst>
          </p:cNvPr>
          <p:cNvSpPr/>
          <p:nvPr/>
        </p:nvSpPr>
        <p:spPr>
          <a:xfrm>
            <a:off x="4471332" y="1233182"/>
            <a:ext cx="2189527" cy="1249959"/>
          </a:xfrm>
          <a:prstGeom prst="rightArrow">
            <a:avLst/>
          </a:prstGeom>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275638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146F6DC-84F5-4524-906A-82476D428352}"/>
              </a:ext>
            </a:extLst>
          </p:cNvPr>
          <p:cNvSpPr>
            <a:spLocks noGrp="1"/>
          </p:cNvSpPr>
          <p:nvPr>
            <p:ph type="title"/>
          </p:nvPr>
        </p:nvSpPr>
        <p:spPr/>
        <p:txBody>
          <a:bodyPr>
            <a:normAutofit fontScale="90000"/>
          </a:bodyPr>
          <a:lstStyle/>
          <a:p>
            <a:r>
              <a:rPr lang="ru-RU" b="1" dirty="0"/>
              <a:t>Лотереи, казино, тотализаторы, игры</a:t>
            </a:r>
            <a:r>
              <a:rPr lang="ru-RU" dirty="0"/>
              <a:t> </a:t>
            </a:r>
            <a:br>
              <a:rPr lang="ru-RU" dirty="0"/>
            </a:br>
            <a:endParaRPr lang="ru-RU" dirty="0"/>
          </a:p>
        </p:txBody>
      </p:sp>
      <p:sp>
        <p:nvSpPr>
          <p:cNvPr id="3" name="Объект 2">
            <a:extLst>
              <a:ext uri="{FF2B5EF4-FFF2-40B4-BE49-F238E27FC236}">
                <a16:creationId xmlns:a16="http://schemas.microsoft.com/office/drawing/2014/main" id="{9962518F-A568-46F5-8792-006B0D5D0D5F}"/>
              </a:ext>
            </a:extLst>
          </p:cNvPr>
          <p:cNvSpPr>
            <a:spLocks noGrp="1"/>
          </p:cNvSpPr>
          <p:nvPr>
            <p:ph idx="1"/>
          </p:nvPr>
        </p:nvSpPr>
        <p:spPr>
          <a:xfrm>
            <a:off x="7843706" y="812800"/>
            <a:ext cx="3926048" cy="4933660"/>
          </a:xfrm>
        </p:spPr>
        <p:txBody>
          <a:bodyPr>
            <a:normAutofit fontScale="77500" lnSpcReduction="20000"/>
          </a:bodyPr>
          <a:lstStyle/>
          <a:p>
            <a:r>
              <a:rPr lang="ru-RU" dirty="0"/>
              <a:t>На многих сайтах встречается реклама онлайн-казино. Она привлекает яркой картинкой, на что и обращает внимание ребенок. Большинство таких казино только выманивают деньги, обещая гарантированный огромный выигрыш. Но на самом деле мошенники узнают данные банковских карт, электронных кошельков, взламывают их и снимают средства. </a:t>
            </a:r>
          </a:p>
          <a:p>
            <a:r>
              <a:rPr lang="ru-RU" dirty="0"/>
              <a:t>Ребенок должен понимать, что без разрешения родителей играть на деньги в интернете категорически запрещено, как и вводить данные банковских карт на подозрительных сайтах.</a:t>
            </a:r>
          </a:p>
          <a:p>
            <a:r>
              <a:rPr lang="ru-RU" dirty="0"/>
              <a:t>*Игровая зависимость</a:t>
            </a:r>
          </a:p>
          <a:p>
            <a:r>
              <a:rPr lang="ru-RU" dirty="0"/>
              <a:t>*</a:t>
            </a:r>
            <a:r>
              <a:rPr lang="ru-RU" dirty="0" err="1"/>
              <a:t>Хорор</a:t>
            </a:r>
            <a:r>
              <a:rPr lang="ru-RU" dirty="0"/>
              <a:t> игры</a:t>
            </a:r>
          </a:p>
          <a:p>
            <a:r>
              <a:rPr lang="ru-RU" dirty="0"/>
              <a:t>*Игры, которые могут провоцировать суицидальные мысли</a:t>
            </a:r>
          </a:p>
          <a:p>
            <a:r>
              <a:rPr lang="ru-RU" dirty="0"/>
              <a:t>*шутеры </a:t>
            </a:r>
          </a:p>
          <a:p>
            <a:endParaRPr lang="ru-RU" dirty="0"/>
          </a:p>
        </p:txBody>
      </p:sp>
      <p:sp>
        <p:nvSpPr>
          <p:cNvPr id="4" name="Текст 3">
            <a:extLst>
              <a:ext uri="{FF2B5EF4-FFF2-40B4-BE49-F238E27FC236}">
                <a16:creationId xmlns:a16="http://schemas.microsoft.com/office/drawing/2014/main" id="{239C0489-DA19-4CD9-8EE9-541A1160E2E2}"/>
              </a:ext>
            </a:extLst>
          </p:cNvPr>
          <p:cNvSpPr>
            <a:spLocks noGrp="1"/>
          </p:cNvSpPr>
          <p:nvPr>
            <p:ph type="body" sz="half" idx="2"/>
          </p:nvPr>
        </p:nvSpPr>
        <p:spPr>
          <a:xfrm>
            <a:off x="-522603" y="3637833"/>
            <a:ext cx="1299032" cy="1446265"/>
          </a:xfrm>
        </p:spPr>
        <p:txBody>
          <a:bodyPr/>
          <a:lstStyle/>
          <a:p>
            <a:endParaRPr lang="ru-RU" dirty="0"/>
          </a:p>
        </p:txBody>
      </p:sp>
      <p:sp>
        <p:nvSpPr>
          <p:cNvPr id="5" name="Дата 4">
            <a:extLst>
              <a:ext uri="{FF2B5EF4-FFF2-40B4-BE49-F238E27FC236}">
                <a16:creationId xmlns:a16="http://schemas.microsoft.com/office/drawing/2014/main" id="{360DD744-36C6-4D4C-A95A-3FF34C82C364}"/>
              </a:ext>
            </a:extLst>
          </p:cNvPr>
          <p:cNvSpPr>
            <a:spLocks noGrp="1"/>
          </p:cNvSpPr>
          <p:nvPr>
            <p:ph type="dt" sz="half" idx="10"/>
          </p:nvPr>
        </p:nvSpPr>
        <p:spPr/>
        <p:txBody>
          <a:bodyPr/>
          <a:lstStyle/>
          <a:p>
            <a:r>
              <a:rPr lang="ru-RU" dirty="0"/>
              <a:t>КДН Гомельского ГИК </a:t>
            </a:r>
            <a:endParaRPr lang="en-US" dirty="0"/>
          </a:p>
          <a:p>
            <a:pPr rtl="0"/>
            <a:endParaRPr lang="en-US" dirty="0"/>
          </a:p>
        </p:txBody>
      </p:sp>
      <p:pic>
        <p:nvPicPr>
          <p:cNvPr id="1026" name="Picture 2" descr="Игровая зависимость у детей и подростков ✔️ Лечение | &quot;Где мои дети&quot; Блог">
            <a:extLst>
              <a:ext uri="{FF2B5EF4-FFF2-40B4-BE49-F238E27FC236}">
                <a16:creationId xmlns:a16="http://schemas.microsoft.com/office/drawing/2014/main" id="{7E89F84F-CD5D-424E-A0BD-3E2D45FF3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7743" y="2748138"/>
            <a:ext cx="4495235" cy="2998322"/>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a16="http://schemas.microsoft.com/office/drawing/2014/main" id="{67A11C11-FB8B-44FE-B6AF-D1373298727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2562" y="423513"/>
            <a:ext cx="3042303" cy="1724069"/>
          </a:xfrm>
          <a:prstGeom prst="rect">
            <a:avLst/>
          </a:prstGeom>
          <a:noFill/>
          <a:ln>
            <a:noFill/>
          </a:ln>
        </p:spPr>
      </p:pic>
      <p:sp>
        <p:nvSpPr>
          <p:cNvPr id="6" name="Прямоугольник 5">
            <a:extLst>
              <a:ext uri="{FF2B5EF4-FFF2-40B4-BE49-F238E27FC236}">
                <a16:creationId xmlns:a16="http://schemas.microsoft.com/office/drawing/2014/main" id="{7D4C8F6D-E0CA-4873-98A3-22472F88A6A9}"/>
              </a:ext>
            </a:extLst>
          </p:cNvPr>
          <p:cNvSpPr/>
          <p:nvPr/>
        </p:nvSpPr>
        <p:spPr>
          <a:xfrm>
            <a:off x="4984155" y="2147582"/>
            <a:ext cx="2343334" cy="369332"/>
          </a:xfrm>
          <a:prstGeom prst="rect">
            <a:avLst/>
          </a:prstGeom>
        </p:spPr>
        <p:txBody>
          <a:bodyPr wrap="none">
            <a:spAutoFit/>
          </a:bodyPr>
          <a:lstStyle/>
          <a:p>
            <a:r>
              <a:rPr lang="ru-RU" dirty="0" err="1">
                <a:latin typeface="Times New Roman" panose="02020603050405020304" pitchFamily="18" charset="0"/>
                <a:ea typeface="Calibri" panose="020F0502020204030204" pitchFamily="34" charset="0"/>
              </a:rPr>
              <a:t>DokiDokiliteratureclub</a:t>
            </a:r>
            <a:endParaRPr lang="ru-RU" dirty="0"/>
          </a:p>
        </p:txBody>
      </p:sp>
      <p:pic>
        <p:nvPicPr>
          <p:cNvPr id="9" name="Рисунок 8">
            <a:extLst>
              <a:ext uri="{FF2B5EF4-FFF2-40B4-BE49-F238E27FC236}">
                <a16:creationId xmlns:a16="http://schemas.microsoft.com/office/drawing/2014/main" id="{7AFD203D-693B-4991-A8A9-EC6FD137D41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285" y="2652712"/>
            <a:ext cx="3517567" cy="2189401"/>
          </a:xfrm>
          <a:prstGeom prst="rect">
            <a:avLst/>
          </a:prstGeom>
          <a:noFill/>
        </p:spPr>
      </p:pic>
      <p:sp>
        <p:nvSpPr>
          <p:cNvPr id="8" name="Прямоугольник 7">
            <a:extLst>
              <a:ext uri="{FF2B5EF4-FFF2-40B4-BE49-F238E27FC236}">
                <a16:creationId xmlns:a16="http://schemas.microsoft.com/office/drawing/2014/main" id="{22828CD8-E32E-4935-B45E-1A7297DCE867}"/>
              </a:ext>
            </a:extLst>
          </p:cNvPr>
          <p:cNvSpPr/>
          <p:nvPr/>
        </p:nvSpPr>
        <p:spPr>
          <a:xfrm>
            <a:off x="1725724" y="2734164"/>
            <a:ext cx="883575" cy="292388"/>
          </a:xfrm>
          <a:prstGeom prst="rect">
            <a:avLst/>
          </a:prstGeom>
        </p:spPr>
        <p:txBody>
          <a:bodyPr wrap="none">
            <a:spAutoFit/>
          </a:bodyPr>
          <a:lstStyle/>
          <a:p>
            <a:r>
              <a:rPr lang="ru-RU" sz="1300" dirty="0" err="1">
                <a:solidFill>
                  <a:srgbClr val="000000"/>
                </a:solidFill>
                <a:latin typeface="Times New Roman" panose="02020603050405020304" pitchFamily="18" charset="0"/>
                <a:ea typeface="Calibri" panose="020F0502020204030204" pitchFamily="34" charset="0"/>
              </a:rPr>
              <a:t>Sally</a:t>
            </a:r>
            <a:r>
              <a:rPr lang="ru-RU" sz="1300" dirty="0">
                <a:solidFill>
                  <a:srgbClr val="000000"/>
                </a:solidFill>
                <a:latin typeface="Times New Roman" panose="02020603050405020304" pitchFamily="18" charset="0"/>
                <a:ea typeface="Calibri" panose="020F0502020204030204" pitchFamily="34" charset="0"/>
              </a:rPr>
              <a:t> </a:t>
            </a:r>
            <a:r>
              <a:rPr lang="ru-RU" sz="1300" dirty="0" err="1">
                <a:solidFill>
                  <a:srgbClr val="000000"/>
                </a:solidFill>
                <a:latin typeface="Times New Roman" panose="02020603050405020304" pitchFamily="18" charset="0"/>
                <a:ea typeface="Calibri" panose="020F0502020204030204" pitchFamily="34" charset="0"/>
              </a:rPr>
              <a:t>Face</a:t>
            </a:r>
            <a:endParaRPr lang="ru-RU" dirty="0"/>
          </a:p>
        </p:txBody>
      </p:sp>
      <p:sp>
        <p:nvSpPr>
          <p:cNvPr id="10" name="Прямоугольник 9">
            <a:extLst>
              <a:ext uri="{FF2B5EF4-FFF2-40B4-BE49-F238E27FC236}">
                <a16:creationId xmlns:a16="http://schemas.microsoft.com/office/drawing/2014/main" id="{BAD62BA0-D15B-41A8-8BBE-5172DD084BBE}"/>
              </a:ext>
            </a:extLst>
          </p:cNvPr>
          <p:cNvSpPr/>
          <p:nvPr/>
        </p:nvSpPr>
        <p:spPr>
          <a:xfrm>
            <a:off x="812216" y="5237375"/>
            <a:ext cx="1192571" cy="369332"/>
          </a:xfrm>
          <a:prstGeom prst="rect">
            <a:avLst/>
          </a:prstGeom>
        </p:spPr>
        <p:txBody>
          <a:bodyPr wrap="none">
            <a:spAutoFit/>
          </a:bodyPr>
          <a:lstStyle/>
          <a:p>
            <a:r>
              <a:rPr lang="ru-RU" b="1" dirty="0">
                <a:solidFill>
                  <a:schemeClr val="bg1"/>
                </a:solidFill>
                <a:latin typeface="Arial" panose="020B0604020202020204" pitchFamily="34" charset="0"/>
                <a:ea typeface="Times New Roman" panose="02020603050405020304" pitchFamily="18" charset="0"/>
              </a:rPr>
              <a:t>Шутеры </a:t>
            </a:r>
            <a:endParaRPr lang="ru-RU" dirty="0">
              <a:solidFill>
                <a:schemeClr val="bg1"/>
              </a:solidFill>
            </a:endParaRPr>
          </a:p>
        </p:txBody>
      </p:sp>
      <p:sp>
        <p:nvSpPr>
          <p:cNvPr id="12" name="Прямоугольник 11">
            <a:extLst>
              <a:ext uri="{FF2B5EF4-FFF2-40B4-BE49-F238E27FC236}">
                <a16:creationId xmlns:a16="http://schemas.microsoft.com/office/drawing/2014/main" id="{20138BDE-3B2A-4BBE-91BC-83F46B3A51C6}"/>
              </a:ext>
            </a:extLst>
          </p:cNvPr>
          <p:cNvSpPr/>
          <p:nvPr/>
        </p:nvSpPr>
        <p:spPr>
          <a:xfrm>
            <a:off x="2684359" y="5881369"/>
            <a:ext cx="1658403" cy="646331"/>
          </a:xfrm>
          <a:prstGeom prst="rect">
            <a:avLst/>
          </a:prstGeom>
        </p:spPr>
        <p:txBody>
          <a:bodyPr wrap="none">
            <a:spAutoFit/>
          </a:bodyPr>
          <a:lstStyle/>
          <a:p>
            <a:r>
              <a:rPr lang="ru-RU" b="1" dirty="0">
                <a:solidFill>
                  <a:schemeClr val="bg1"/>
                </a:solidFill>
                <a:latin typeface="Arial" panose="020B0604020202020204" pitchFamily="34" charset="0"/>
                <a:ea typeface="Times New Roman" panose="02020603050405020304" pitchFamily="18" charset="0"/>
              </a:rPr>
              <a:t>Симуляторы</a:t>
            </a:r>
          </a:p>
          <a:p>
            <a:r>
              <a:rPr lang="ru-RU" b="1" dirty="0">
                <a:solidFill>
                  <a:schemeClr val="bg1"/>
                </a:solidFill>
                <a:latin typeface="Arial" panose="020B0604020202020204" pitchFamily="34" charset="0"/>
                <a:ea typeface="Times New Roman" panose="02020603050405020304" pitchFamily="18" charset="0"/>
              </a:rPr>
              <a:t> </a:t>
            </a:r>
            <a:endParaRPr lang="ru-RU" dirty="0">
              <a:solidFill>
                <a:schemeClr val="bg1"/>
              </a:solidFill>
            </a:endParaRPr>
          </a:p>
        </p:txBody>
      </p:sp>
    </p:spTree>
    <p:extLst>
      <p:ext uri="{BB962C8B-B14F-4D97-AF65-F5344CB8AC3E}">
        <p14:creationId xmlns:p14="http://schemas.microsoft.com/office/powerpoint/2010/main" val="1322929003"/>
      </p:ext>
    </p:extLst>
  </p:cSld>
  <p:clrMapOvr>
    <a:masterClrMapping/>
  </p:clrMapOvr>
</p:sld>
</file>

<file path=ppt/theme/theme1.xml><?xml version="1.0" encoding="utf-8"?>
<a:theme xmlns:a="http://schemas.openxmlformats.org/drawingml/2006/main" name="Пользовательские">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1798995_TF56160789" id="{80AA9D2D-EE59-4148-A11E-A51EEE828B28}" vid="{AEAFD717-D3C8-4034-8F7E-D5220B0CCEB8}"/>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{FBE3B83E-636D-40A1-A2B7-EE7B93F81A79}tf56160789_win32</Template>
  <TotalTime>584</TotalTime>
  <Words>1908</Words>
  <Application>Microsoft Office PowerPoint</Application>
  <PresentationFormat>Широкоэкранный</PresentationFormat>
  <Paragraphs>131</Paragraphs>
  <Slides>25</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25</vt:i4>
      </vt:variant>
    </vt:vector>
  </HeadingPairs>
  <TitlesOfParts>
    <vt:vector size="34" baseType="lpstr">
      <vt:lpstr>Arial</vt:lpstr>
      <vt:lpstr>Arial Black</vt:lpstr>
      <vt:lpstr>Bookman Old Style</vt:lpstr>
      <vt:lpstr>Calibri</vt:lpstr>
      <vt:lpstr>Franklin Gothic Book</vt:lpstr>
      <vt:lpstr>Roboto</vt:lpstr>
      <vt:lpstr>Source Sans Pro</vt:lpstr>
      <vt:lpstr>Times New Roman</vt:lpstr>
      <vt:lpstr>Пользовательские</vt:lpstr>
      <vt:lpstr>Опасности в Интернете, или как сделать «ЦИФРУ» безопасной для ребенка</vt:lpstr>
      <vt:lpstr>Основные типы интернет опасностей: </vt:lpstr>
      <vt:lpstr>Кибербуллинг и троллинг. </vt:lpstr>
      <vt:lpstr>Пропаганда терроризма, нацизма, агрессии</vt:lpstr>
      <vt:lpstr>Алкоголь, наркотики, вписки, флеты</vt:lpstr>
      <vt:lpstr>Сайты категории 18+</vt:lpstr>
      <vt:lpstr>Социальные сети</vt:lpstr>
      <vt:lpstr>Сайты с вирусами (фишинг, майнеры), вовлечение в киберпреступления </vt:lpstr>
      <vt:lpstr>Лотереи, казино, тотализаторы, игры  </vt:lpstr>
      <vt:lpstr>Интернет-зависимость </vt:lpstr>
      <vt:lpstr>Презентация PowerPoint</vt:lpstr>
      <vt:lpstr>Алгоритмы поиска в «Тик Ток». Как увидеть опасность в социальной сети.  </vt:lpstr>
      <vt:lpstr>При мониторинге сетей выявляются хэштеги, которые требуют внимания в связи с тем, что так, или иначе, связаны с негативными тенденциями, трагедиями, происшествиями и в дальнейшем вошли в обиход среди подростков, получив популярность  </vt:lpstr>
      <vt:lpstr> </vt:lpstr>
      <vt:lpstr>Используется мем для того, чтобы попрощаться с кем-то в диалоге, либо показать разочарование каким-то событием, которое перерастает в неудержимое желание уйти из жизни. </vt:lpstr>
      <vt:lpstr>В «Тик Ток» можно встретить подражателей Р.П., а также немалое количество видео с поездами и хештегами #летитмояголова #няпока  и другое.  </vt:lpstr>
      <vt:lpstr>Возвращение моды на субкультуру скинхедов в 2023 году – это не только тенденция в популярной одежде, которая привлекает подростков, но и «заигрывание» с идеологией правого толка и героизация экстремистов, прежде всего членов БТО - экстремистской  неонацистской группировки, существовавшей в Санкт-Петербурге с 9 августа 2003 года.  </vt:lpstr>
      <vt:lpstr>В «Тик Ток» чаще всего героизируется Боровиков Дмитрий (Кислый). Видео с Кислым сопровождаются комментариями: «Твое дело живет», а также «шуточными» видео, связанными с издевательствами над национальными меньшинствами.</vt:lpstr>
      <vt:lpstr>Также в «Тик Ток» немало видео использованием фотографий неонациста Тесака (Максим Марцинкевич), погибшего в местах лишения свободы. Такие видео устанавливались и среди подростков города Гомеля. Например, несовершеннолетний опубликовал «формулу» из изображений: нож, кастет, он вместе с другом, равно – фото Тесака унижающего «педофила». Такого рода проявления в молодежной и подростковой среде могут стимулировать агрессию и разжигание национальной розни</vt:lpstr>
      <vt:lpstr> </vt:lpstr>
      <vt:lpstr>Указанная группа хэштегов позволяет организовать мониторинг аккаунтов подростков, которые так или иначе относят себя к субкультуре кэжуал, посещают завозы в магазинах секонд-хенд и называют себя ресейлерами. Ресейл (от англ. resale [1] — перепродажа) — это рынок перепродажи одежды, обуви и аксессуаров. Следует отметить, что в преимущественным большинстве эта группа подростков и молодежи самая активная, склонная к совершению противоправных деяний.  </vt:lpstr>
      <vt:lpstr>Тик Ток предлагает следующие способы просмотра роликов: 1. Лента с видеороликами профилей, на которые подписан пользователь. 2. Поиск видео по хэштегам и ключевикам. 3. Лента рекомендуемых роликов. Первые два пункта подконтрольны именно пользователю, а вот касательно последнего – за него отвечает робот. Именно искусственный интеллект анализирует данные и рекомендует видео. И опирается он на следующие поведенческие факторы:  •какие ролики пользователь смотрел раньше; •какие из них пересматривал от начала до конца; •какие видео смотрел повторно; •что именно пользователь комментировал и лайкал; •какими видео делился с друзьями.    </vt:lpstr>
      <vt:lpstr>TikTok LIVE - это функция платформы, которая позволяет пользователям и создателям взаимодействовать со своими подписчиками/аудиторией посредством прямых трансляций.    </vt:lpstr>
      <vt:lpstr>«Тик Ток» - это не только позитивное общение, возможности творческой реализации, но и механизм негативного влияния на подростковую и молодежную среду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Алгоритмы поиска в «Тик Ток». Как увидеть опасность в социальной сети.</dc:title>
  <dc:creator>Волчек Е.Н.</dc:creator>
  <cp:lastModifiedBy>Пользователь</cp:lastModifiedBy>
  <cp:revision>32</cp:revision>
  <cp:lastPrinted>2024-04-26T09:01:57Z</cp:lastPrinted>
  <dcterms:created xsi:type="dcterms:W3CDTF">2023-11-27T08:14:30Z</dcterms:created>
  <dcterms:modified xsi:type="dcterms:W3CDTF">2024-11-05T10:17:40Z</dcterms:modified>
</cp:coreProperties>
</file>